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311" r:id="rId4"/>
    <p:sldId id="302" r:id="rId5"/>
    <p:sldId id="270" r:id="rId6"/>
    <p:sldId id="299" r:id="rId7"/>
    <p:sldId id="309" r:id="rId8"/>
    <p:sldId id="310" r:id="rId9"/>
    <p:sldId id="312" r:id="rId10"/>
    <p:sldId id="314" r:id="rId11"/>
    <p:sldId id="315" r:id="rId12"/>
    <p:sldId id="316" r:id="rId13"/>
    <p:sldId id="317" r:id="rId14"/>
    <p:sldId id="313" r:id="rId15"/>
    <p:sldId id="319" r:id="rId16"/>
    <p:sldId id="320" r:id="rId17"/>
    <p:sldId id="318" r:id="rId18"/>
    <p:sldId id="322" r:id="rId19"/>
    <p:sldId id="321" r:id="rId20"/>
    <p:sldId id="324" r:id="rId21"/>
    <p:sldId id="326" r:id="rId22"/>
    <p:sldId id="32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iodi Burton" initials="CB" lastIdx="1" clrIdx="0">
    <p:extLst>
      <p:ext uri="{19B8F6BF-5375-455C-9EA6-DF929625EA0E}">
        <p15:presenceInfo xmlns:p15="http://schemas.microsoft.com/office/powerpoint/2012/main" userId="4693c7ec1592d05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27D58-7042-4D58-9F5C-6F1874CBAD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B19E7AF-8DE8-434C-B8F7-8A2B717454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5047C9A-CF22-4E58-B500-24630800B0C2}"/>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5" name="Footer Placeholder 4">
            <a:extLst>
              <a:ext uri="{FF2B5EF4-FFF2-40B4-BE49-F238E27FC236}">
                <a16:creationId xmlns:a16="http://schemas.microsoft.com/office/drawing/2014/main" id="{68C1142A-2B8A-439A-8D9E-5E753FFB41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3D5F12-991F-4F0C-962C-570AF8D9DE46}"/>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2104222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3030F-A681-4CCD-A297-907AA4BFDF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C55499-6627-40B1-9318-8F0845F994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5F5700-ADF5-4833-8310-6B1C8B8F811C}"/>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5" name="Footer Placeholder 4">
            <a:extLst>
              <a:ext uri="{FF2B5EF4-FFF2-40B4-BE49-F238E27FC236}">
                <a16:creationId xmlns:a16="http://schemas.microsoft.com/office/drawing/2014/main" id="{2C98FF77-A87B-426D-8A40-9DBA25CD31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6FC12B-6483-4A14-B1F9-E3B1C7AF36D7}"/>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3667059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BF22F-D7C3-456B-B1EA-74A93C3C39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2A8F8B7-E01B-4752-8A42-8460BC5031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38C38-7BA0-446B-B259-6FF3583B3E78}"/>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5" name="Footer Placeholder 4">
            <a:extLst>
              <a:ext uri="{FF2B5EF4-FFF2-40B4-BE49-F238E27FC236}">
                <a16:creationId xmlns:a16="http://schemas.microsoft.com/office/drawing/2014/main" id="{0B5671F8-5365-471B-B36A-58933BE609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1A9E7B-1011-431B-A098-25FC561C2DFC}"/>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2930157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E5631-1A0B-42C1-A807-793BD9EC58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E153EE7-1A10-45BF-AC39-1F48909FBB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BF588EF-2FD5-4965-B2FB-E08B17E869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B17221-908F-4FC4-A117-E83157BB00E2}"/>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6" name="Footer Placeholder 5">
            <a:extLst>
              <a:ext uri="{FF2B5EF4-FFF2-40B4-BE49-F238E27FC236}">
                <a16:creationId xmlns:a16="http://schemas.microsoft.com/office/drawing/2014/main" id="{4D584552-7A2C-49A9-9D5D-036DF02CDD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66FE97-B7A4-4204-AF09-91E8259B1CD5}"/>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1133790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2A0EA-4AF8-4068-8B2D-CA6D9F08B8B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FFDB056-BA30-4B54-A799-263D723ED6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70597C-5C1F-4AEE-8508-FD6C917A3A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DAC0C46-FC17-454F-A7ED-6DBC71CFAE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F6CC99-91D8-430B-89A9-6C4354BB67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63E23F9-D655-4330-AF33-AD92094E8D31}"/>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8" name="Footer Placeholder 7">
            <a:extLst>
              <a:ext uri="{FF2B5EF4-FFF2-40B4-BE49-F238E27FC236}">
                <a16:creationId xmlns:a16="http://schemas.microsoft.com/office/drawing/2014/main" id="{F38A4C94-13B4-48C1-B118-4B6E2B392B1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E2B38E8-FBF3-4BF1-9C68-E87D4634E22E}"/>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3373391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D6A6-6438-404E-9DAF-4921FCBF6CB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777650F-0E30-4A66-B118-5833B005FF1F}"/>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4" name="Footer Placeholder 3">
            <a:extLst>
              <a:ext uri="{FF2B5EF4-FFF2-40B4-BE49-F238E27FC236}">
                <a16:creationId xmlns:a16="http://schemas.microsoft.com/office/drawing/2014/main" id="{D54877B0-B015-44E2-BE16-258213E563A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2973C0C-A883-4C89-8694-F779E1E9FE41}"/>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596105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7C51A2-6F41-4A26-978F-1D860059EAE2}"/>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3" name="Footer Placeholder 2">
            <a:extLst>
              <a:ext uri="{FF2B5EF4-FFF2-40B4-BE49-F238E27FC236}">
                <a16:creationId xmlns:a16="http://schemas.microsoft.com/office/drawing/2014/main" id="{7F587104-FC96-4FE5-8089-1DF9D4E450C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A80C30-0D17-4A6D-B9D6-DB283B5F99CA}"/>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233809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B2670-DCB3-4FB6-9D1A-23B2DEF09F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AC1FF48-A3E4-4AC2-8243-1E9634975E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059F2CD-D4C2-4ADA-B106-066880558E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83907-C1F1-4EFD-896D-FF9899E81F0F}"/>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6" name="Footer Placeholder 5">
            <a:extLst>
              <a:ext uri="{FF2B5EF4-FFF2-40B4-BE49-F238E27FC236}">
                <a16:creationId xmlns:a16="http://schemas.microsoft.com/office/drawing/2014/main" id="{CBF1EB16-56D5-4B31-A9BF-8F58301DA3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F66D77-6C4A-4E67-8B2B-3BD70D8C61B7}"/>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678286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2220-B14E-4B72-B7DE-A59EE5B2C9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CF0741-708F-4DC6-840C-867369148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527560D-5335-4048-A464-45621D833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CB4115-F7CA-4511-A48A-16F52F0AC537}"/>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6" name="Footer Placeholder 5">
            <a:extLst>
              <a:ext uri="{FF2B5EF4-FFF2-40B4-BE49-F238E27FC236}">
                <a16:creationId xmlns:a16="http://schemas.microsoft.com/office/drawing/2014/main" id="{A21DD2DB-52D7-413E-A31E-BB75B0C029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B1DB15-38C5-4F36-9D36-46B18285868F}"/>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1265966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0E045-F735-4407-8809-E4A26716776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0F22CE-F19B-4EC7-B109-78CC8CB7D0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D451FC-F2E8-4ECF-88DA-DFCDB4A18506}"/>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5" name="Footer Placeholder 4">
            <a:extLst>
              <a:ext uri="{FF2B5EF4-FFF2-40B4-BE49-F238E27FC236}">
                <a16:creationId xmlns:a16="http://schemas.microsoft.com/office/drawing/2014/main" id="{B56E3496-9E44-4BDE-9F4B-4BBB2C3F2D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B1548D-E85A-45E0-A595-09CCAF24ECB8}"/>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2375441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6851DE-A99A-4656-8E43-4BAF2F40D3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1656E0-149B-47F9-A9D4-8398883CEC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19E87F-9364-427A-9140-EC2CC93727D4}"/>
              </a:ext>
            </a:extLst>
          </p:cNvPr>
          <p:cNvSpPr>
            <a:spLocks noGrp="1"/>
          </p:cNvSpPr>
          <p:nvPr>
            <p:ph type="dt" sz="half" idx="10"/>
          </p:nvPr>
        </p:nvSpPr>
        <p:spPr/>
        <p:txBody>
          <a:bodyPr/>
          <a:lstStyle/>
          <a:p>
            <a:fld id="{BC38E60F-CB83-4206-A497-9AB9F9ACB310}" type="datetimeFigureOut">
              <a:rPr lang="en-GB" smtClean="0"/>
              <a:t>03/03/2021</a:t>
            </a:fld>
            <a:endParaRPr lang="en-GB"/>
          </a:p>
        </p:txBody>
      </p:sp>
      <p:sp>
        <p:nvSpPr>
          <p:cNvPr id="5" name="Footer Placeholder 4">
            <a:extLst>
              <a:ext uri="{FF2B5EF4-FFF2-40B4-BE49-F238E27FC236}">
                <a16:creationId xmlns:a16="http://schemas.microsoft.com/office/drawing/2014/main" id="{CEBB52AF-4895-4E57-B7CD-0F972A22A0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8B81A8-1C67-4A75-B08B-B868A0121216}"/>
              </a:ext>
            </a:extLst>
          </p:cNvPr>
          <p:cNvSpPr>
            <a:spLocks noGrp="1"/>
          </p:cNvSpPr>
          <p:nvPr>
            <p:ph type="sldNum" sz="quarter" idx="12"/>
          </p:nvPr>
        </p:nvSpPr>
        <p:spPr/>
        <p:txBody>
          <a:bodyPr/>
          <a:lstStyle/>
          <a:p>
            <a:fld id="{F1F17CA5-2B97-40F5-8C41-43751941F384}" type="slidenum">
              <a:rPr lang="en-GB" smtClean="0"/>
              <a:t>‹#›</a:t>
            </a:fld>
            <a:endParaRPr lang="en-GB"/>
          </a:p>
        </p:txBody>
      </p:sp>
    </p:spTree>
    <p:extLst>
      <p:ext uri="{BB962C8B-B14F-4D97-AF65-F5344CB8AC3E}">
        <p14:creationId xmlns:p14="http://schemas.microsoft.com/office/powerpoint/2010/main" val="2711037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1902C8-03D4-4CA5-AF36-4560B958D4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833326-44F1-455C-9C00-D9690BE8FC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C9F951-4FE3-4347-8A2A-2C6771E4A3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38E60F-CB83-4206-A497-9AB9F9ACB310}" type="datetimeFigureOut">
              <a:rPr lang="en-GB" smtClean="0"/>
              <a:t>03/03/2021</a:t>
            </a:fld>
            <a:endParaRPr lang="en-GB"/>
          </a:p>
        </p:txBody>
      </p:sp>
      <p:sp>
        <p:nvSpPr>
          <p:cNvPr id="5" name="Footer Placeholder 4">
            <a:extLst>
              <a:ext uri="{FF2B5EF4-FFF2-40B4-BE49-F238E27FC236}">
                <a16:creationId xmlns:a16="http://schemas.microsoft.com/office/drawing/2014/main" id="{3C6D6D70-EA34-4CE3-8A3A-09DC519FF5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103EA1A-686F-4A6E-8280-8AA2545378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17CA5-2B97-40F5-8C41-43751941F384}" type="slidenum">
              <a:rPr lang="en-GB" smtClean="0"/>
              <a:t>‹#›</a:t>
            </a:fld>
            <a:endParaRPr lang="en-GB"/>
          </a:p>
        </p:txBody>
      </p:sp>
    </p:spTree>
    <p:extLst>
      <p:ext uri="{BB962C8B-B14F-4D97-AF65-F5344CB8AC3E}">
        <p14:creationId xmlns:p14="http://schemas.microsoft.com/office/powerpoint/2010/main" val="2702822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7.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jpeg"/></Relationships>
</file>

<file path=ppt/slides/_rels/slide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jpeg"/></Relationships>
</file>

<file path=ppt/slides/_rels/slide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jpg"/></Relationships>
</file>

<file path=ppt/slides/_rels/slide1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62.jpg"/><Relationship Id="rId4" Type="http://schemas.openxmlformats.org/officeDocument/2006/relationships/image" Target="../media/image61.jpg"/></Relationships>
</file>

<file path=ppt/slides/_rels/slide1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12.xml.rels><?xml version="1.0" encoding="UTF-8" standalone="yes"?>
<Relationships xmlns="http://schemas.openxmlformats.org/package/2006/relationships"><Relationship Id="rId3" Type="http://schemas.openxmlformats.org/officeDocument/2006/relationships/image" Target="../media/image69.jpg"/><Relationship Id="rId7" Type="http://schemas.openxmlformats.org/officeDocument/2006/relationships/image" Target="../media/image73.jpg"/><Relationship Id="rId2" Type="http://schemas.openxmlformats.org/officeDocument/2006/relationships/image" Target="../media/image68.jpg"/><Relationship Id="rId1" Type="http://schemas.openxmlformats.org/officeDocument/2006/relationships/slideLayout" Target="../slideLayouts/slideLayout2.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jpg"/></Relationships>
</file>

<file path=ppt/slides/_rels/slide1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g"/><Relationship Id="rId4" Type="http://schemas.openxmlformats.org/officeDocument/2006/relationships/image" Target="../media/image76.jpg"/></Relationships>
</file>

<file path=ppt/slides/_rels/slide1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g"/><Relationship Id="rId1" Type="http://schemas.openxmlformats.org/officeDocument/2006/relationships/slideLayout" Target="../slideLayouts/slideLayout2.xml"/><Relationship Id="rId6" Type="http://schemas.openxmlformats.org/officeDocument/2006/relationships/image" Target="../media/image83.jpg"/><Relationship Id="rId5" Type="http://schemas.openxmlformats.org/officeDocument/2006/relationships/image" Target="../media/image82.jpg"/><Relationship Id="rId4" Type="http://schemas.openxmlformats.org/officeDocument/2006/relationships/image" Target="../media/image81.jpg"/></Relationships>
</file>

<file path=ppt/slides/_rels/slide1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1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jpg"/></Relationships>
</file>

<file path=ppt/slides/_rels/slide2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2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 Id="rId5" Type="http://schemas.openxmlformats.org/officeDocument/2006/relationships/image" Target="../media/image103.jpeg"/><Relationship Id="rId4" Type="http://schemas.openxmlformats.org/officeDocument/2006/relationships/image" Target="../media/image102.jpeg"/></Relationships>
</file>

<file path=ppt/slides/_rels/slide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 Id="rId4" Type="http://schemas.openxmlformats.org/officeDocument/2006/relationships/image" Target="../media/image10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businesscard, picture frame&#10;&#10;Description automatically generated">
            <a:extLst>
              <a:ext uri="{FF2B5EF4-FFF2-40B4-BE49-F238E27FC236}">
                <a16:creationId xmlns:a16="http://schemas.microsoft.com/office/drawing/2014/main" id="{26DAD7EE-4BB0-498B-8B78-020719143E39}"/>
              </a:ext>
            </a:extLst>
          </p:cNvPr>
          <p:cNvPicPr>
            <a:picLocks noChangeAspect="1"/>
          </p:cNvPicPr>
          <p:nvPr/>
        </p:nvPicPr>
        <p:blipFill rotWithShape="1">
          <a:blip r:embed="rId2">
            <a:extLst>
              <a:ext uri="{28A0092B-C50C-407E-A947-70E740481C1C}">
                <a14:useLocalDpi xmlns:a14="http://schemas.microsoft.com/office/drawing/2010/main" val="0"/>
              </a:ext>
            </a:extLst>
          </a:blip>
          <a:srcRect l="5461" t="19842" r="4480" b="19096"/>
          <a:stretch/>
        </p:blipFill>
        <p:spPr>
          <a:xfrm>
            <a:off x="83973" y="93306"/>
            <a:ext cx="4469366" cy="3030276"/>
          </a:xfrm>
          <a:prstGeom prst="rect">
            <a:avLst/>
          </a:prstGeom>
        </p:spPr>
      </p:pic>
      <p:sp>
        <p:nvSpPr>
          <p:cNvPr id="6" name="TextBox 5">
            <a:extLst>
              <a:ext uri="{FF2B5EF4-FFF2-40B4-BE49-F238E27FC236}">
                <a16:creationId xmlns:a16="http://schemas.microsoft.com/office/drawing/2014/main" id="{EE1D5793-194C-4CF3-A275-AD81A56D0E74}"/>
              </a:ext>
            </a:extLst>
          </p:cNvPr>
          <p:cNvSpPr txBox="1"/>
          <p:nvPr/>
        </p:nvSpPr>
        <p:spPr>
          <a:xfrm>
            <a:off x="4553339" y="211433"/>
            <a:ext cx="6997960" cy="830997"/>
          </a:xfrm>
          <a:prstGeom prst="rect">
            <a:avLst/>
          </a:prstGeom>
          <a:noFill/>
        </p:spPr>
        <p:txBody>
          <a:bodyPr wrap="square" rtlCol="0">
            <a:spAutoFit/>
          </a:bodyPr>
          <a:lstStyle/>
          <a:p>
            <a:r>
              <a:rPr lang="en-GB" sz="4800" dirty="0"/>
              <a:t>ABSTRACT EXPRESSIONISM </a:t>
            </a:r>
          </a:p>
        </p:txBody>
      </p:sp>
      <p:sp>
        <p:nvSpPr>
          <p:cNvPr id="7" name="TextBox 6">
            <a:extLst>
              <a:ext uri="{FF2B5EF4-FFF2-40B4-BE49-F238E27FC236}">
                <a16:creationId xmlns:a16="http://schemas.microsoft.com/office/drawing/2014/main" id="{5931F549-F1CD-4E9A-8A38-5A76D6EB57B0}"/>
              </a:ext>
            </a:extLst>
          </p:cNvPr>
          <p:cNvSpPr txBox="1"/>
          <p:nvPr/>
        </p:nvSpPr>
        <p:spPr>
          <a:xfrm>
            <a:off x="158620" y="3293706"/>
            <a:ext cx="4282751" cy="3416320"/>
          </a:xfrm>
          <a:prstGeom prst="rect">
            <a:avLst/>
          </a:prstGeom>
          <a:noFill/>
        </p:spPr>
        <p:txBody>
          <a:bodyPr wrap="square" rtlCol="0">
            <a:spAutoFit/>
          </a:bodyPr>
          <a:lstStyle/>
          <a:p>
            <a:r>
              <a:rPr lang="en-GB" dirty="0"/>
              <a:t>Professional Practice Webinars I have attended  </a:t>
            </a:r>
          </a:p>
          <a:p>
            <a:pPr marL="285750" indent="-285750">
              <a:buFontTx/>
              <a:buChar char="-"/>
            </a:pPr>
            <a:r>
              <a:rPr lang="en-GB" dirty="0"/>
              <a:t>Professionalism and Netiquette </a:t>
            </a:r>
          </a:p>
          <a:p>
            <a:pPr marL="285750" indent="-285750">
              <a:buFontTx/>
              <a:buChar char="-"/>
            </a:pPr>
            <a:r>
              <a:rPr lang="en-GB" dirty="0"/>
              <a:t>Professional Practice Symposium </a:t>
            </a:r>
          </a:p>
          <a:p>
            <a:pPr marL="285750" indent="-285750">
              <a:buFontTx/>
              <a:buChar char="-"/>
            </a:pPr>
            <a:r>
              <a:rPr lang="en-GB" dirty="0"/>
              <a:t>Intellectual Property </a:t>
            </a:r>
          </a:p>
          <a:p>
            <a:pPr marL="285750" indent="-285750">
              <a:buFontTx/>
              <a:buChar char="-"/>
            </a:pPr>
            <a:r>
              <a:rPr lang="en-GB" dirty="0"/>
              <a:t>Careers in the Creative Industry</a:t>
            </a:r>
          </a:p>
          <a:p>
            <a:pPr marL="285750" indent="-285750">
              <a:buFontTx/>
              <a:buChar char="-"/>
            </a:pPr>
            <a:r>
              <a:rPr lang="en-GB" dirty="0"/>
              <a:t>Searching for Jobs and Internships </a:t>
            </a:r>
          </a:p>
          <a:p>
            <a:pPr marL="285750" indent="-285750">
              <a:buFontTx/>
              <a:buChar char="-"/>
            </a:pPr>
            <a:r>
              <a:rPr lang="en-GB" dirty="0"/>
              <a:t>Careers in the Fashion Industry </a:t>
            </a:r>
          </a:p>
          <a:p>
            <a:pPr marL="285750" indent="-285750">
              <a:buFontTx/>
              <a:buChar char="-"/>
            </a:pPr>
            <a:r>
              <a:rPr lang="en-GB" dirty="0"/>
              <a:t>Social Media and LinkedIn Profiles </a:t>
            </a:r>
          </a:p>
          <a:p>
            <a:pPr marL="285750" indent="-285750">
              <a:buFontTx/>
              <a:buChar char="-"/>
            </a:pPr>
            <a:r>
              <a:rPr lang="en-GB" dirty="0"/>
              <a:t>CV and Cover Letters </a:t>
            </a:r>
          </a:p>
          <a:p>
            <a:pPr marL="285750" indent="-285750">
              <a:buFontTx/>
              <a:buChar char="-"/>
            </a:pPr>
            <a:r>
              <a:rPr lang="en-GB" dirty="0"/>
              <a:t>Careers in the Charity Sector </a:t>
            </a:r>
          </a:p>
          <a:p>
            <a:pPr marL="285750" indent="-285750">
              <a:buFontTx/>
              <a:buChar char="-"/>
            </a:pPr>
            <a:r>
              <a:rPr lang="en-GB" dirty="0"/>
              <a:t>Finding Work Experience </a:t>
            </a:r>
          </a:p>
        </p:txBody>
      </p:sp>
      <p:sp>
        <p:nvSpPr>
          <p:cNvPr id="8" name="TextBox 7">
            <a:extLst>
              <a:ext uri="{FF2B5EF4-FFF2-40B4-BE49-F238E27FC236}">
                <a16:creationId xmlns:a16="http://schemas.microsoft.com/office/drawing/2014/main" id="{58767CC4-D83F-485E-A9D7-84920FA0D7B7}"/>
              </a:ext>
            </a:extLst>
          </p:cNvPr>
          <p:cNvSpPr txBox="1"/>
          <p:nvPr/>
        </p:nvSpPr>
        <p:spPr>
          <a:xfrm>
            <a:off x="4641980" y="977155"/>
            <a:ext cx="6820678" cy="2031325"/>
          </a:xfrm>
          <a:prstGeom prst="rect">
            <a:avLst/>
          </a:prstGeom>
          <a:noFill/>
        </p:spPr>
        <p:txBody>
          <a:bodyPr wrap="square" rtlCol="0">
            <a:spAutoFit/>
          </a:bodyPr>
          <a:lstStyle/>
          <a:p>
            <a:r>
              <a:rPr lang="en-GB" dirty="0"/>
              <a:t>The inspiration for my brief is the Modernist Art Movement, in particular Abstract Expressionism. What interests me is their passion for making art that is just art. </a:t>
            </a:r>
          </a:p>
          <a:p>
            <a:endParaRPr lang="en-GB" dirty="0"/>
          </a:p>
          <a:p>
            <a:r>
              <a:rPr lang="en-GB" dirty="0"/>
              <a:t>Within this brief I aim to create a fabric-based collection for the interiors market, suitable for females 25 – 40 years, inspired by the Modernism Movement in particular Abstract Expressionism. </a:t>
            </a:r>
          </a:p>
        </p:txBody>
      </p:sp>
      <p:pic>
        <p:nvPicPr>
          <p:cNvPr id="9" name="Picture 8">
            <a:extLst>
              <a:ext uri="{FF2B5EF4-FFF2-40B4-BE49-F238E27FC236}">
                <a16:creationId xmlns:a16="http://schemas.microsoft.com/office/drawing/2014/main" id="{9323D00E-AD8F-4141-A942-9CBA7554BFA4}"/>
              </a:ext>
            </a:extLst>
          </p:cNvPr>
          <p:cNvPicPr>
            <a:picLocks noChangeAspect="1"/>
          </p:cNvPicPr>
          <p:nvPr/>
        </p:nvPicPr>
        <p:blipFill rotWithShape="1">
          <a:blip r:embed="rId3"/>
          <a:srcRect l="13392" t="13741" r="13061" b="5324"/>
          <a:stretch/>
        </p:blipFill>
        <p:spPr>
          <a:xfrm>
            <a:off x="4714294" y="3008480"/>
            <a:ext cx="6072673" cy="3759042"/>
          </a:xfrm>
          <a:prstGeom prst="rect">
            <a:avLst/>
          </a:prstGeom>
        </p:spPr>
      </p:pic>
    </p:spTree>
    <p:extLst>
      <p:ext uri="{BB962C8B-B14F-4D97-AF65-F5344CB8AC3E}">
        <p14:creationId xmlns:p14="http://schemas.microsoft.com/office/powerpoint/2010/main" val="22324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2BADAD-7267-47F8-A683-9487B0C8C27A}"/>
              </a:ext>
            </a:extLst>
          </p:cNvPr>
          <p:cNvPicPr>
            <a:picLocks noChangeAspect="1"/>
          </p:cNvPicPr>
          <p:nvPr/>
        </p:nvPicPr>
        <p:blipFill rotWithShape="1">
          <a:blip r:embed="rId2"/>
          <a:srcRect l="34765" t="21389" r="36016" b="6806"/>
          <a:stretch/>
        </p:blipFill>
        <p:spPr>
          <a:xfrm>
            <a:off x="248523" y="1003032"/>
            <a:ext cx="3259252" cy="4505435"/>
          </a:xfrm>
          <a:prstGeom prst="rect">
            <a:avLst/>
          </a:prstGeom>
        </p:spPr>
      </p:pic>
      <p:sp>
        <p:nvSpPr>
          <p:cNvPr id="8" name="TextBox 7">
            <a:extLst>
              <a:ext uri="{FF2B5EF4-FFF2-40B4-BE49-F238E27FC236}">
                <a16:creationId xmlns:a16="http://schemas.microsoft.com/office/drawing/2014/main" id="{82E21D72-BA7A-4588-8A6C-92DE6E1203A9}"/>
              </a:ext>
            </a:extLst>
          </p:cNvPr>
          <p:cNvSpPr txBox="1"/>
          <p:nvPr/>
        </p:nvSpPr>
        <p:spPr>
          <a:xfrm>
            <a:off x="405175" y="281681"/>
            <a:ext cx="3000376" cy="707886"/>
          </a:xfrm>
          <a:prstGeom prst="rect">
            <a:avLst/>
          </a:prstGeom>
          <a:noFill/>
        </p:spPr>
        <p:txBody>
          <a:bodyPr wrap="square" rtlCol="0">
            <a:spAutoFit/>
          </a:bodyPr>
          <a:lstStyle/>
          <a:p>
            <a:r>
              <a:rPr lang="en-GB" sz="4000" dirty="0"/>
              <a:t>Hilma </a:t>
            </a:r>
            <a:r>
              <a:rPr lang="en-GB" sz="4000" dirty="0" err="1"/>
              <a:t>Af</a:t>
            </a:r>
            <a:r>
              <a:rPr lang="en-GB" sz="4000" dirty="0"/>
              <a:t> </a:t>
            </a:r>
            <a:r>
              <a:rPr lang="en-GB" sz="4000" dirty="0" err="1"/>
              <a:t>Klint</a:t>
            </a:r>
            <a:endParaRPr lang="en-GB" sz="4000" dirty="0"/>
          </a:p>
        </p:txBody>
      </p:sp>
      <p:sp>
        <p:nvSpPr>
          <p:cNvPr id="9" name="TextBox 8">
            <a:extLst>
              <a:ext uri="{FF2B5EF4-FFF2-40B4-BE49-F238E27FC236}">
                <a16:creationId xmlns:a16="http://schemas.microsoft.com/office/drawing/2014/main" id="{A5113BB5-317F-4943-9E52-5677D3232D62}"/>
              </a:ext>
            </a:extLst>
          </p:cNvPr>
          <p:cNvSpPr txBox="1"/>
          <p:nvPr/>
        </p:nvSpPr>
        <p:spPr>
          <a:xfrm>
            <a:off x="114299" y="5535398"/>
            <a:ext cx="5259460" cy="1200329"/>
          </a:xfrm>
          <a:prstGeom prst="rect">
            <a:avLst/>
          </a:prstGeom>
          <a:noFill/>
        </p:spPr>
        <p:txBody>
          <a:bodyPr wrap="square" rtlCol="0">
            <a:spAutoFit/>
          </a:bodyPr>
          <a:lstStyle/>
          <a:p>
            <a:r>
              <a:rPr lang="en-GB" dirty="0"/>
              <a:t>In 1905 she noted that she had heard a voice that had given her the following message: ‘You are to proclaim a new philosophy of life and you yourself are to be a part of the new kingdom. Your labours will bear fruit.’</a:t>
            </a:r>
          </a:p>
        </p:txBody>
      </p:sp>
      <p:pic>
        <p:nvPicPr>
          <p:cNvPr id="10" name="Picture 2" descr="Splatter master Jackson Pollock avoided “coiling” when creating his  paintings | Ars Technica">
            <a:extLst>
              <a:ext uri="{FF2B5EF4-FFF2-40B4-BE49-F238E27FC236}">
                <a16:creationId xmlns:a16="http://schemas.microsoft.com/office/drawing/2014/main" id="{CE4FF3A2-ACCD-426D-BA0C-5AF914844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7212" y="1008896"/>
            <a:ext cx="4537697" cy="30086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A5DD024-BDCE-46AE-AF25-45D648A66B9B}"/>
              </a:ext>
            </a:extLst>
          </p:cNvPr>
          <p:cNvPicPr>
            <a:picLocks noChangeAspect="1"/>
          </p:cNvPicPr>
          <p:nvPr/>
        </p:nvPicPr>
        <p:blipFill rotWithShape="1">
          <a:blip r:embed="rId4"/>
          <a:srcRect l="35547" t="20972" r="36485" b="9930"/>
          <a:stretch/>
        </p:blipFill>
        <p:spPr>
          <a:xfrm>
            <a:off x="8304346" y="984752"/>
            <a:ext cx="2894957" cy="4023019"/>
          </a:xfrm>
          <a:prstGeom prst="rect">
            <a:avLst/>
          </a:prstGeom>
        </p:spPr>
      </p:pic>
      <p:sp>
        <p:nvSpPr>
          <p:cNvPr id="6" name="TextBox 5">
            <a:extLst>
              <a:ext uri="{FF2B5EF4-FFF2-40B4-BE49-F238E27FC236}">
                <a16:creationId xmlns:a16="http://schemas.microsoft.com/office/drawing/2014/main" id="{528918BF-FC2A-4876-93B2-66B13B028C7E}"/>
              </a:ext>
            </a:extLst>
          </p:cNvPr>
          <p:cNvSpPr txBox="1"/>
          <p:nvPr/>
        </p:nvSpPr>
        <p:spPr>
          <a:xfrm>
            <a:off x="4036281" y="276866"/>
            <a:ext cx="3405673" cy="707886"/>
          </a:xfrm>
          <a:prstGeom prst="rect">
            <a:avLst/>
          </a:prstGeom>
          <a:noFill/>
        </p:spPr>
        <p:txBody>
          <a:bodyPr wrap="square" rtlCol="0">
            <a:spAutoFit/>
          </a:bodyPr>
          <a:lstStyle/>
          <a:p>
            <a:r>
              <a:rPr lang="en-GB" sz="4000" dirty="0"/>
              <a:t>Jackson Pollock </a:t>
            </a:r>
          </a:p>
        </p:txBody>
      </p:sp>
      <p:sp>
        <p:nvSpPr>
          <p:cNvPr id="12" name="TextBox 11">
            <a:extLst>
              <a:ext uri="{FF2B5EF4-FFF2-40B4-BE49-F238E27FC236}">
                <a16:creationId xmlns:a16="http://schemas.microsoft.com/office/drawing/2014/main" id="{BF10BA6A-6B50-463E-8DC6-B631C1005F8E}"/>
              </a:ext>
            </a:extLst>
          </p:cNvPr>
          <p:cNvSpPr txBox="1"/>
          <p:nvPr/>
        </p:nvSpPr>
        <p:spPr>
          <a:xfrm>
            <a:off x="8072685" y="252722"/>
            <a:ext cx="4287177" cy="707886"/>
          </a:xfrm>
          <a:prstGeom prst="rect">
            <a:avLst/>
          </a:prstGeom>
          <a:noFill/>
        </p:spPr>
        <p:txBody>
          <a:bodyPr wrap="square" rtlCol="0">
            <a:spAutoFit/>
          </a:bodyPr>
          <a:lstStyle/>
          <a:p>
            <a:r>
              <a:rPr lang="en-GB" sz="4000" dirty="0"/>
              <a:t>Wassily Kandinsky </a:t>
            </a:r>
          </a:p>
        </p:txBody>
      </p:sp>
      <p:sp>
        <p:nvSpPr>
          <p:cNvPr id="13" name="TextBox 12">
            <a:extLst>
              <a:ext uri="{FF2B5EF4-FFF2-40B4-BE49-F238E27FC236}">
                <a16:creationId xmlns:a16="http://schemas.microsoft.com/office/drawing/2014/main" id="{84B25FC1-81CD-4944-A639-000128900DE1}"/>
              </a:ext>
            </a:extLst>
          </p:cNvPr>
          <p:cNvSpPr txBox="1"/>
          <p:nvPr/>
        </p:nvSpPr>
        <p:spPr>
          <a:xfrm>
            <a:off x="6404689" y="5056059"/>
            <a:ext cx="5673012" cy="1754326"/>
          </a:xfrm>
          <a:prstGeom prst="rect">
            <a:avLst/>
          </a:prstGeom>
          <a:noFill/>
        </p:spPr>
        <p:txBody>
          <a:bodyPr wrap="square" rtlCol="0">
            <a:spAutoFit/>
          </a:bodyPr>
          <a:lstStyle/>
          <a:p>
            <a:r>
              <a:rPr lang="en-GB" sz="1800" dirty="0"/>
              <a:t>Kandinsky viewed music as the most sublime form of abstract art and believed his paintings could communicate certain sounds. “Colour is the key. The eye is the hammer. The soul is the piano with its many chords,” he was quoted saying. “The artist is the hand, that by touching this or that key, sets the soul vibrating automatically</a:t>
            </a:r>
            <a:endParaRPr lang="en-GB" dirty="0"/>
          </a:p>
        </p:txBody>
      </p:sp>
      <p:sp>
        <p:nvSpPr>
          <p:cNvPr id="14" name="TextBox 13">
            <a:extLst>
              <a:ext uri="{FF2B5EF4-FFF2-40B4-BE49-F238E27FC236}">
                <a16:creationId xmlns:a16="http://schemas.microsoft.com/office/drawing/2014/main" id="{4EB336AC-7BE5-4A02-BC85-3B954DEE4F94}"/>
              </a:ext>
            </a:extLst>
          </p:cNvPr>
          <p:cNvSpPr txBox="1"/>
          <p:nvPr/>
        </p:nvSpPr>
        <p:spPr>
          <a:xfrm>
            <a:off x="3609055" y="4130161"/>
            <a:ext cx="2245894" cy="646331"/>
          </a:xfrm>
          <a:prstGeom prst="rect">
            <a:avLst/>
          </a:prstGeom>
          <a:noFill/>
        </p:spPr>
        <p:txBody>
          <a:bodyPr wrap="square" rtlCol="0">
            <a:spAutoFit/>
          </a:bodyPr>
          <a:lstStyle/>
          <a:p>
            <a:r>
              <a:rPr lang="en-GB" dirty="0"/>
              <a:t>Mind, Body and Soul</a:t>
            </a:r>
          </a:p>
          <a:p>
            <a:r>
              <a:rPr lang="en-GB" dirty="0"/>
              <a:t>'art for art’s sake' </a:t>
            </a:r>
          </a:p>
        </p:txBody>
      </p:sp>
      <p:sp>
        <p:nvSpPr>
          <p:cNvPr id="15" name="TextBox 14">
            <a:extLst>
              <a:ext uri="{FF2B5EF4-FFF2-40B4-BE49-F238E27FC236}">
                <a16:creationId xmlns:a16="http://schemas.microsoft.com/office/drawing/2014/main" id="{45FF6B32-648A-46ED-B638-DB7A7F2D84C9}"/>
              </a:ext>
            </a:extLst>
          </p:cNvPr>
          <p:cNvSpPr txBox="1"/>
          <p:nvPr/>
        </p:nvSpPr>
        <p:spPr>
          <a:xfrm>
            <a:off x="3609421" y="4710871"/>
            <a:ext cx="4565488" cy="369332"/>
          </a:xfrm>
          <a:prstGeom prst="rect">
            <a:avLst/>
          </a:prstGeom>
          <a:noFill/>
        </p:spPr>
        <p:txBody>
          <a:bodyPr wrap="square" rtlCol="0">
            <a:spAutoFit/>
          </a:bodyPr>
          <a:lstStyle/>
          <a:p>
            <a:r>
              <a:rPr lang="en-GB" dirty="0"/>
              <a:t>“Frank Stella - ‘What you see is what you see’”.</a:t>
            </a:r>
          </a:p>
        </p:txBody>
      </p:sp>
    </p:spTree>
    <p:extLst>
      <p:ext uri="{BB962C8B-B14F-4D97-AF65-F5344CB8AC3E}">
        <p14:creationId xmlns:p14="http://schemas.microsoft.com/office/powerpoint/2010/main" val="980246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3E8BB-CC6E-472E-8BC5-64541D9180E3}"/>
              </a:ext>
            </a:extLst>
          </p:cNvPr>
          <p:cNvSpPr>
            <a:spLocks noGrp="1"/>
          </p:cNvSpPr>
          <p:nvPr>
            <p:ph type="title"/>
          </p:nvPr>
        </p:nvSpPr>
        <p:spPr>
          <a:xfrm>
            <a:off x="157066" y="159853"/>
            <a:ext cx="2259563" cy="661242"/>
          </a:xfrm>
        </p:spPr>
        <p:txBody>
          <a:bodyPr>
            <a:normAutofit fontScale="90000"/>
          </a:bodyPr>
          <a:lstStyle/>
          <a:p>
            <a:r>
              <a:rPr lang="en-GB" dirty="0"/>
              <a:t>COLOUR </a:t>
            </a:r>
          </a:p>
        </p:txBody>
      </p:sp>
      <p:pic>
        <p:nvPicPr>
          <p:cNvPr id="5" name="Content Placeholder 4" descr="Text, letter&#10;&#10;Description automatically generated">
            <a:extLst>
              <a:ext uri="{FF2B5EF4-FFF2-40B4-BE49-F238E27FC236}">
                <a16:creationId xmlns:a16="http://schemas.microsoft.com/office/drawing/2014/main" id="{DB43330E-E9A3-4CEC-A2C5-8420FE04396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5882" t="8221" r="9782" b="11581"/>
          <a:stretch/>
        </p:blipFill>
        <p:spPr>
          <a:xfrm>
            <a:off x="166396" y="709127"/>
            <a:ext cx="4172339" cy="6001750"/>
          </a:xfrm>
        </p:spPr>
      </p:pic>
      <p:pic>
        <p:nvPicPr>
          <p:cNvPr id="7" name="Picture 6" descr="Text, letter&#10;&#10;Description automatically generated">
            <a:extLst>
              <a:ext uri="{FF2B5EF4-FFF2-40B4-BE49-F238E27FC236}">
                <a16:creationId xmlns:a16="http://schemas.microsoft.com/office/drawing/2014/main" id="{B314354C-BCC7-4AED-B29B-9F21765B9931}"/>
              </a:ext>
            </a:extLst>
          </p:cNvPr>
          <p:cNvPicPr>
            <a:picLocks noChangeAspect="1"/>
          </p:cNvPicPr>
          <p:nvPr/>
        </p:nvPicPr>
        <p:blipFill rotWithShape="1">
          <a:blip r:embed="rId3">
            <a:extLst>
              <a:ext uri="{28A0092B-C50C-407E-A947-70E740481C1C}">
                <a14:useLocalDpi xmlns:a14="http://schemas.microsoft.com/office/drawing/2010/main" val="0"/>
              </a:ext>
            </a:extLst>
          </a:blip>
          <a:srcRect l="22650" t="2177" r="3942" b="18640"/>
          <a:stretch/>
        </p:blipFill>
        <p:spPr>
          <a:xfrm>
            <a:off x="4435150" y="709127"/>
            <a:ext cx="4173039" cy="6001750"/>
          </a:xfrm>
          <a:prstGeom prst="rect">
            <a:avLst/>
          </a:prstGeom>
        </p:spPr>
      </p:pic>
      <p:sp>
        <p:nvSpPr>
          <p:cNvPr id="8" name="TextBox 7">
            <a:extLst>
              <a:ext uri="{FF2B5EF4-FFF2-40B4-BE49-F238E27FC236}">
                <a16:creationId xmlns:a16="http://schemas.microsoft.com/office/drawing/2014/main" id="{0571C8DB-98D7-4E86-9017-64988DDFE970}"/>
              </a:ext>
            </a:extLst>
          </p:cNvPr>
          <p:cNvSpPr txBox="1"/>
          <p:nvPr/>
        </p:nvSpPr>
        <p:spPr>
          <a:xfrm>
            <a:off x="8686800" y="821095"/>
            <a:ext cx="3348134" cy="5078313"/>
          </a:xfrm>
          <a:prstGeom prst="rect">
            <a:avLst/>
          </a:prstGeom>
          <a:noFill/>
        </p:spPr>
        <p:txBody>
          <a:bodyPr wrap="square" rtlCol="0">
            <a:spAutoFit/>
          </a:bodyPr>
          <a:lstStyle/>
          <a:p>
            <a:r>
              <a:rPr lang="en-GB" dirty="0"/>
              <a:t>Warm Colours </a:t>
            </a:r>
          </a:p>
          <a:p>
            <a:r>
              <a:rPr lang="en-GB" dirty="0"/>
              <a:t>Reds, oranges, yellows – happiness </a:t>
            </a:r>
          </a:p>
          <a:p>
            <a:endParaRPr lang="en-GB" dirty="0"/>
          </a:p>
          <a:p>
            <a:r>
              <a:rPr lang="en-GB" dirty="0"/>
              <a:t>Cool Colours </a:t>
            </a:r>
          </a:p>
          <a:p>
            <a:r>
              <a:rPr lang="en-GB" dirty="0"/>
              <a:t>Green, blue and purple – cool colours are cooling </a:t>
            </a:r>
          </a:p>
          <a:p>
            <a:r>
              <a:rPr lang="en-GB" dirty="0"/>
              <a:t>Purple is creative </a:t>
            </a:r>
          </a:p>
          <a:p>
            <a:endParaRPr lang="en-GB" dirty="0"/>
          </a:p>
          <a:p>
            <a:r>
              <a:rPr lang="en-GB" dirty="0"/>
              <a:t>Happy Colours </a:t>
            </a:r>
          </a:p>
          <a:p>
            <a:r>
              <a:rPr lang="en-GB" dirty="0"/>
              <a:t>Bright, warm and playful – yellow, orange and pink </a:t>
            </a:r>
          </a:p>
          <a:p>
            <a:r>
              <a:rPr lang="en-GB" dirty="0"/>
              <a:t>Pastel colours are happy – uplifting </a:t>
            </a:r>
          </a:p>
          <a:p>
            <a:endParaRPr lang="en-GB" dirty="0"/>
          </a:p>
          <a:p>
            <a:r>
              <a:rPr lang="en-GB" dirty="0"/>
              <a:t>Sad Colours </a:t>
            </a:r>
          </a:p>
          <a:p>
            <a:r>
              <a:rPr lang="en-GB" dirty="0"/>
              <a:t>They are dark and muted.</a:t>
            </a:r>
          </a:p>
          <a:p>
            <a:r>
              <a:rPr lang="en-GB" dirty="0"/>
              <a:t>Blacks and greys </a:t>
            </a:r>
          </a:p>
        </p:txBody>
      </p:sp>
    </p:spTree>
    <p:extLst>
      <p:ext uri="{BB962C8B-B14F-4D97-AF65-F5344CB8AC3E}">
        <p14:creationId xmlns:p14="http://schemas.microsoft.com/office/powerpoint/2010/main" val="3581799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tout art mix by Lera Efremova on @creativemarket #abstractart">
            <a:extLst>
              <a:ext uri="{FF2B5EF4-FFF2-40B4-BE49-F238E27FC236}">
                <a16:creationId xmlns:a16="http://schemas.microsoft.com/office/drawing/2014/main" id="{BFCB0A73-DE4F-4924-9C2F-06FF60662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547" y="132389"/>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Explore ashleyg's photos on Flickr. ashleyg has uploaded 2797 photos to Flickr.">
            <a:extLst>
              <a:ext uri="{FF2B5EF4-FFF2-40B4-BE49-F238E27FC236}">
                <a16:creationId xmlns:a16="http://schemas.microsoft.com/office/drawing/2014/main" id="{E9A163C3-7FE1-426F-ADE3-0AEE066D90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4083" y="132389"/>
            <a:ext cx="2247900" cy="340995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palaver 36 x 48 jenny andrews anderson">
            <a:extLst>
              <a:ext uri="{FF2B5EF4-FFF2-40B4-BE49-F238E27FC236}">
                <a16:creationId xmlns:a16="http://schemas.microsoft.com/office/drawing/2014/main" id="{AB17A35A-578F-4CBD-88C8-0E5F4FE543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049" y="132389"/>
            <a:ext cx="2511101" cy="337296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Blossom, Janet Little pink and blue unusual colour combination but i like it">
            <a:extLst>
              <a:ext uri="{FF2B5EF4-FFF2-40B4-BE49-F238E27FC236}">
                <a16:creationId xmlns:a16="http://schemas.microsoft.com/office/drawing/2014/main" id="{14F9BA67-BA48-495F-A266-B1B302DF33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547" y="3580060"/>
            <a:ext cx="2100013" cy="3145551"/>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atelier bingo                                                                                                                                                                                 Plus">
            <a:extLst>
              <a:ext uri="{FF2B5EF4-FFF2-40B4-BE49-F238E27FC236}">
                <a16:creationId xmlns:a16="http://schemas.microsoft.com/office/drawing/2014/main" id="{6EAB5743-0AB1-4AC2-B779-D94597623A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0817" y="3648852"/>
            <a:ext cx="2247900" cy="3143250"/>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Modular\\\\\\Synth 3.0 T-shirt by VisionChace - Black - LARGE - Mens Fitted Tee">
            <a:extLst>
              <a:ext uri="{FF2B5EF4-FFF2-40B4-BE49-F238E27FC236}">
                <a16:creationId xmlns:a16="http://schemas.microsoft.com/office/drawing/2014/main" id="{EC4B1A4C-BB00-4F61-9A3C-959F5E317F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5975" y="3648852"/>
            <a:ext cx="2155656" cy="3127995"/>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 ">
            <a:extLst>
              <a:ext uri="{FF2B5EF4-FFF2-40B4-BE49-F238E27FC236}">
                <a16:creationId xmlns:a16="http://schemas.microsoft.com/office/drawing/2014/main" id="{42901340-D02C-44DE-A040-F688281CF00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61697" y="3648853"/>
            <a:ext cx="2438409" cy="3110004"/>
          </a:xfrm>
          <a:prstGeom prst="rect">
            <a:avLst/>
          </a:prstGeom>
          <a:noFill/>
          <a:extLst>
            <a:ext uri="{909E8E84-426E-40DD-AFC4-6F175D3DCCD1}">
              <a14:hiddenFill xmlns:a14="http://schemas.microsoft.com/office/drawing/2010/main">
                <a:solidFill>
                  <a:srgbClr val="FFFFFF"/>
                </a:solidFill>
              </a14:hiddenFill>
            </a:ext>
          </a:extLst>
        </p:spPr>
      </p:pic>
      <p:pic>
        <p:nvPicPr>
          <p:cNvPr id="7184" name="Picture 16" descr=" ">
            <a:extLst>
              <a:ext uri="{FF2B5EF4-FFF2-40B4-BE49-F238E27FC236}">
                <a16:creationId xmlns:a16="http://schemas.microsoft.com/office/drawing/2014/main" id="{AC78FEF6-F7E3-4C21-A8B3-C82D7ED7331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33215" y="132389"/>
            <a:ext cx="2350539" cy="3316650"/>
          </a:xfrm>
          <a:prstGeom prst="rect">
            <a:avLst/>
          </a:prstGeom>
          <a:noFill/>
          <a:extLst>
            <a:ext uri="{909E8E84-426E-40DD-AFC4-6F175D3DCCD1}">
              <a14:hiddenFill xmlns:a14="http://schemas.microsoft.com/office/drawing/2010/main">
                <a:solidFill>
                  <a:srgbClr val="FFFFFF"/>
                </a:solidFill>
              </a14:hiddenFill>
            </a:ext>
          </a:extLst>
        </p:spPr>
      </p:pic>
      <p:pic>
        <p:nvPicPr>
          <p:cNvPr id="7186" name="Picture 18" descr=" ">
            <a:extLst>
              <a:ext uri="{FF2B5EF4-FFF2-40B4-BE49-F238E27FC236}">
                <a16:creationId xmlns:a16="http://schemas.microsoft.com/office/drawing/2014/main" id="{497A87E9-8EDC-4699-A4CE-58B5A862268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0172" y="3620277"/>
            <a:ext cx="2247900" cy="31718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EED9D56-3A99-4A44-BA1C-E662EC31D0EA}"/>
              </a:ext>
            </a:extLst>
          </p:cNvPr>
          <p:cNvSpPr txBox="1"/>
          <p:nvPr/>
        </p:nvSpPr>
        <p:spPr>
          <a:xfrm>
            <a:off x="9983754" y="251669"/>
            <a:ext cx="2138338" cy="523220"/>
          </a:xfrm>
          <a:prstGeom prst="rect">
            <a:avLst/>
          </a:prstGeom>
          <a:noFill/>
        </p:spPr>
        <p:txBody>
          <a:bodyPr wrap="square" rtlCol="0">
            <a:spAutoFit/>
          </a:bodyPr>
          <a:lstStyle/>
          <a:p>
            <a:r>
              <a:rPr lang="en-GB" sz="2800" dirty="0"/>
              <a:t>Inspiration</a:t>
            </a:r>
            <a:r>
              <a:rPr lang="en-GB" dirty="0"/>
              <a:t> </a:t>
            </a:r>
          </a:p>
        </p:txBody>
      </p:sp>
    </p:spTree>
    <p:extLst>
      <p:ext uri="{BB962C8B-B14F-4D97-AF65-F5344CB8AC3E}">
        <p14:creationId xmlns:p14="http://schemas.microsoft.com/office/powerpoint/2010/main" val="2143458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38570-4FDC-41FD-97F5-57B7B46C4442}"/>
              </a:ext>
            </a:extLst>
          </p:cNvPr>
          <p:cNvSpPr>
            <a:spLocks noGrp="1"/>
          </p:cNvSpPr>
          <p:nvPr>
            <p:ph type="title"/>
          </p:nvPr>
        </p:nvSpPr>
        <p:spPr>
          <a:xfrm>
            <a:off x="130085" y="113212"/>
            <a:ext cx="2247900" cy="880791"/>
          </a:xfrm>
        </p:spPr>
        <p:txBody>
          <a:bodyPr/>
          <a:lstStyle/>
          <a:p>
            <a:r>
              <a:rPr lang="en-GB" dirty="0"/>
              <a:t>Textures </a:t>
            </a:r>
          </a:p>
        </p:txBody>
      </p:sp>
      <p:pic>
        <p:nvPicPr>
          <p:cNvPr id="4" name="Picture 3">
            <a:extLst>
              <a:ext uri="{FF2B5EF4-FFF2-40B4-BE49-F238E27FC236}">
                <a16:creationId xmlns:a16="http://schemas.microsoft.com/office/drawing/2014/main" id="{372BCFE3-6446-4EE6-A8D3-C314D9A339F8}"/>
              </a:ext>
            </a:extLst>
          </p:cNvPr>
          <p:cNvPicPr>
            <a:picLocks noChangeAspect="1"/>
          </p:cNvPicPr>
          <p:nvPr/>
        </p:nvPicPr>
        <p:blipFill>
          <a:blip r:embed="rId2"/>
          <a:stretch>
            <a:fillRect/>
          </a:stretch>
        </p:blipFill>
        <p:spPr>
          <a:xfrm>
            <a:off x="130085" y="867183"/>
            <a:ext cx="2247900" cy="3590925"/>
          </a:xfrm>
          <a:prstGeom prst="rect">
            <a:avLst/>
          </a:prstGeom>
        </p:spPr>
      </p:pic>
      <p:pic>
        <p:nvPicPr>
          <p:cNvPr id="5" name="Picture 4">
            <a:extLst>
              <a:ext uri="{FF2B5EF4-FFF2-40B4-BE49-F238E27FC236}">
                <a16:creationId xmlns:a16="http://schemas.microsoft.com/office/drawing/2014/main" id="{0651EA36-D7BC-4FCC-ABCC-29CE8B7B7C64}"/>
              </a:ext>
            </a:extLst>
          </p:cNvPr>
          <p:cNvPicPr>
            <a:picLocks noChangeAspect="1"/>
          </p:cNvPicPr>
          <p:nvPr/>
        </p:nvPicPr>
        <p:blipFill>
          <a:blip r:embed="rId3"/>
          <a:stretch>
            <a:fillRect/>
          </a:stretch>
        </p:blipFill>
        <p:spPr>
          <a:xfrm>
            <a:off x="2463981" y="113212"/>
            <a:ext cx="2247900" cy="3228975"/>
          </a:xfrm>
          <a:prstGeom prst="rect">
            <a:avLst/>
          </a:prstGeom>
        </p:spPr>
      </p:pic>
      <p:pic>
        <p:nvPicPr>
          <p:cNvPr id="6" name="Picture 5">
            <a:extLst>
              <a:ext uri="{FF2B5EF4-FFF2-40B4-BE49-F238E27FC236}">
                <a16:creationId xmlns:a16="http://schemas.microsoft.com/office/drawing/2014/main" id="{832CE572-5BB2-42AE-827E-64D04CFEDBB7}"/>
              </a:ext>
            </a:extLst>
          </p:cNvPr>
          <p:cNvPicPr>
            <a:picLocks noChangeAspect="1"/>
          </p:cNvPicPr>
          <p:nvPr/>
        </p:nvPicPr>
        <p:blipFill>
          <a:blip r:embed="rId4"/>
          <a:stretch>
            <a:fillRect/>
          </a:stretch>
        </p:blipFill>
        <p:spPr>
          <a:xfrm>
            <a:off x="2463981" y="3429000"/>
            <a:ext cx="2247900" cy="3371850"/>
          </a:xfrm>
          <a:prstGeom prst="rect">
            <a:avLst/>
          </a:prstGeom>
        </p:spPr>
      </p:pic>
      <p:pic>
        <p:nvPicPr>
          <p:cNvPr id="7" name="Picture 6">
            <a:extLst>
              <a:ext uri="{FF2B5EF4-FFF2-40B4-BE49-F238E27FC236}">
                <a16:creationId xmlns:a16="http://schemas.microsoft.com/office/drawing/2014/main" id="{E44EDCAE-540B-4C27-8C27-D249955740CF}"/>
              </a:ext>
            </a:extLst>
          </p:cNvPr>
          <p:cNvPicPr>
            <a:picLocks noChangeAspect="1"/>
          </p:cNvPicPr>
          <p:nvPr/>
        </p:nvPicPr>
        <p:blipFill>
          <a:blip r:embed="rId5"/>
          <a:stretch>
            <a:fillRect/>
          </a:stretch>
        </p:blipFill>
        <p:spPr>
          <a:xfrm>
            <a:off x="130085" y="4552950"/>
            <a:ext cx="2247900" cy="2247900"/>
          </a:xfrm>
          <a:prstGeom prst="rect">
            <a:avLst/>
          </a:prstGeom>
        </p:spPr>
      </p:pic>
      <p:pic>
        <p:nvPicPr>
          <p:cNvPr id="8" name="Picture 7">
            <a:extLst>
              <a:ext uri="{FF2B5EF4-FFF2-40B4-BE49-F238E27FC236}">
                <a16:creationId xmlns:a16="http://schemas.microsoft.com/office/drawing/2014/main" id="{F4158B59-D778-47D0-8288-CE131C1ACD1A}"/>
              </a:ext>
            </a:extLst>
          </p:cNvPr>
          <p:cNvPicPr>
            <a:picLocks noChangeAspect="1"/>
          </p:cNvPicPr>
          <p:nvPr/>
        </p:nvPicPr>
        <p:blipFill>
          <a:blip r:embed="rId6"/>
          <a:stretch>
            <a:fillRect/>
          </a:stretch>
        </p:blipFill>
        <p:spPr>
          <a:xfrm>
            <a:off x="4797877" y="3495675"/>
            <a:ext cx="2238375" cy="3305175"/>
          </a:xfrm>
          <a:prstGeom prst="rect">
            <a:avLst/>
          </a:prstGeom>
        </p:spPr>
      </p:pic>
      <p:pic>
        <p:nvPicPr>
          <p:cNvPr id="9" name="Picture 8">
            <a:extLst>
              <a:ext uri="{FF2B5EF4-FFF2-40B4-BE49-F238E27FC236}">
                <a16:creationId xmlns:a16="http://schemas.microsoft.com/office/drawing/2014/main" id="{CE2A8AC1-8458-4422-9B23-AF7EEF99C53F}"/>
              </a:ext>
            </a:extLst>
          </p:cNvPr>
          <p:cNvPicPr>
            <a:picLocks noChangeAspect="1"/>
          </p:cNvPicPr>
          <p:nvPr/>
        </p:nvPicPr>
        <p:blipFill>
          <a:blip r:embed="rId7"/>
          <a:stretch>
            <a:fillRect/>
          </a:stretch>
        </p:blipFill>
        <p:spPr>
          <a:xfrm>
            <a:off x="7122248" y="2865120"/>
            <a:ext cx="2247900" cy="3935730"/>
          </a:xfrm>
          <a:prstGeom prst="rect">
            <a:avLst/>
          </a:prstGeom>
        </p:spPr>
      </p:pic>
      <p:pic>
        <p:nvPicPr>
          <p:cNvPr id="10" name="Picture 9">
            <a:extLst>
              <a:ext uri="{FF2B5EF4-FFF2-40B4-BE49-F238E27FC236}">
                <a16:creationId xmlns:a16="http://schemas.microsoft.com/office/drawing/2014/main" id="{7914FF3E-69A6-4121-AFB5-5E680D6D0171}"/>
              </a:ext>
            </a:extLst>
          </p:cNvPr>
          <p:cNvPicPr>
            <a:picLocks noChangeAspect="1"/>
          </p:cNvPicPr>
          <p:nvPr/>
        </p:nvPicPr>
        <p:blipFill>
          <a:blip r:embed="rId8"/>
          <a:stretch>
            <a:fillRect/>
          </a:stretch>
        </p:blipFill>
        <p:spPr>
          <a:xfrm>
            <a:off x="9450160" y="4188823"/>
            <a:ext cx="2611755" cy="2611755"/>
          </a:xfrm>
          <a:prstGeom prst="rect">
            <a:avLst/>
          </a:prstGeom>
        </p:spPr>
      </p:pic>
      <p:pic>
        <p:nvPicPr>
          <p:cNvPr id="11" name="Picture 10">
            <a:extLst>
              <a:ext uri="{FF2B5EF4-FFF2-40B4-BE49-F238E27FC236}">
                <a16:creationId xmlns:a16="http://schemas.microsoft.com/office/drawing/2014/main" id="{3F996FEC-022E-4826-AEB7-944D9C9A8D2D}"/>
              </a:ext>
            </a:extLst>
          </p:cNvPr>
          <p:cNvPicPr>
            <a:picLocks noChangeAspect="1"/>
          </p:cNvPicPr>
          <p:nvPr/>
        </p:nvPicPr>
        <p:blipFill>
          <a:blip r:embed="rId9"/>
          <a:stretch>
            <a:fillRect/>
          </a:stretch>
        </p:blipFill>
        <p:spPr>
          <a:xfrm>
            <a:off x="4797877" y="108448"/>
            <a:ext cx="2238375" cy="3305175"/>
          </a:xfrm>
          <a:prstGeom prst="rect">
            <a:avLst/>
          </a:prstGeom>
        </p:spPr>
      </p:pic>
      <p:pic>
        <p:nvPicPr>
          <p:cNvPr id="12" name="Picture 11">
            <a:extLst>
              <a:ext uri="{FF2B5EF4-FFF2-40B4-BE49-F238E27FC236}">
                <a16:creationId xmlns:a16="http://schemas.microsoft.com/office/drawing/2014/main" id="{D84CB0F3-EF38-48DC-9DB1-18E5195397F6}"/>
              </a:ext>
            </a:extLst>
          </p:cNvPr>
          <p:cNvPicPr>
            <a:picLocks noChangeAspect="1"/>
          </p:cNvPicPr>
          <p:nvPr/>
        </p:nvPicPr>
        <p:blipFill rotWithShape="1">
          <a:blip r:embed="rId10"/>
          <a:srcRect t="11049" b="9402"/>
          <a:stretch/>
        </p:blipFill>
        <p:spPr>
          <a:xfrm>
            <a:off x="7122248" y="108448"/>
            <a:ext cx="2247900" cy="2682240"/>
          </a:xfrm>
          <a:prstGeom prst="rect">
            <a:avLst/>
          </a:prstGeom>
        </p:spPr>
      </p:pic>
      <p:pic>
        <p:nvPicPr>
          <p:cNvPr id="13" name="Picture 12">
            <a:extLst>
              <a:ext uri="{FF2B5EF4-FFF2-40B4-BE49-F238E27FC236}">
                <a16:creationId xmlns:a16="http://schemas.microsoft.com/office/drawing/2014/main" id="{947AC7A2-690F-4C99-A031-48A2BCCA7B57}"/>
              </a:ext>
            </a:extLst>
          </p:cNvPr>
          <p:cNvPicPr>
            <a:picLocks noChangeAspect="1"/>
          </p:cNvPicPr>
          <p:nvPr/>
        </p:nvPicPr>
        <p:blipFill>
          <a:blip r:embed="rId11"/>
          <a:stretch>
            <a:fillRect/>
          </a:stretch>
        </p:blipFill>
        <p:spPr>
          <a:xfrm rot="5400000">
            <a:off x="9803008" y="1797656"/>
            <a:ext cx="1906058" cy="2611754"/>
          </a:xfrm>
          <a:prstGeom prst="rect">
            <a:avLst/>
          </a:prstGeom>
        </p:spPr>
      </p:pic>
      <p:pic>
        <p:nvPicPr>
          <p:cNvPr id="14" name="Picture 13">
            <a:extLst>
              <a:ext uri="{FF2B5EF4-FFF2-40B4-BE49-F238E27FC236}">
                <a16:creationId xmlns:a16="http://schemas.microsoft.com/office/drawing/2014/main" id="{90337E41-518A-4B53-A185-0853A678057E}"/>
              </a:ext>
            </a:extLst>
          </p:cNvPr>
          <p:cNvPicPr>
            <a:picLocks noChangeAspect="1"/>
          </p:cNvPicPr>
          <p:nvPr/>
        </p:nvPicPr>
        <p:blipFill>
          <a:blip r:embed="rId12"/>
          <a:stretch>
            <a:fillRect/>
          </a:stretch>
        </p:blipFill>
        <p:spPr>
          <a:xfrm rot="5400000">
            <a:off x="9803008" y="-244398"/>
            <a:ext cx="1906059" cy="2611754"/>
          </a:xfrm>
          <a:prstGeom prst="rect">
            <a:avLst/>
          </a:prstGeom>
        </p:spPr>
      </p:pic>
    </p:spTree>
    <p:extLst>
      <p:ext uri="{BB962C8B-B14F-4D97-AF65-F5344CB8AC3E}">
        <p14:creationId xmlns:p14="http://schemas.microsoft.com/office/powerpoint/2010/main" val="2245635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iovanna Battaglia Engelbert in yellow pencil skirt &amp; green top for spring and summer style #springsummerstyle #colorblock">
            <a:extLst>
              <a:ext uri="{FF2B5EF4-FFF2-40B4-BE49-F238E27FC236}">
                <a16:creationId xmlns:a16="http://schemas.microsoft.com/office/drawing/2014/main" id="{BC0F45B4-1851-45CF-8877-D129095E4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89" y="869092"/>
            <a:ext cx="22479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o Escritório ao Happy Hour">
            <a:extLst>
              <a:ext uri="{FF2B5EF4-FFF2-40B4-BE49-F238E27FC236}">
                <a16:creationId xmlns:a16="http://schemas.microsoft.com/office/drawing/2014/main" id="{77700202-3845-4EB8-B887-ABB2517B96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8099" y="147638"/>
            <a:ext cx="246888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 ">
            <a:extLst>
              <a:ext uri="{FF2B5EF4-FFF2-40B4-BE49-F238E27FC236}">
                <a16:creationId xmlns:a16="http://schemas.microsoft.com/office/drawing/2014/main" id="{C37A6F00-20D7-4615-BFBE-2EE02322F4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163" y="147638"/>
            <a:ext cx="2364674" cy="30861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 ">
            <a:extLst>
              <a:ext uri="{FF2B5EF4-FFF2-40B4-BE49-F238E27FC236}">
                <a16:creationId xmlns:a16="http://schemas.microsoft.com/office/drawing/2014/main" id="{1A46C72D-33DE-4662-971D-79C8B49C3A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8021" y="147637"/>
            <a:ext cx="2319488" cy="3086099"/>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 ">
            <a:extLst>
              <a:ext uri="{FF2B5EF4-FFF2-40B4-BE49-F238E27FC236}">
                <a16:creationId xmlns:a16="http://schemas.microsoft.com/office/drawing/2014/main" id="{59F76DB9-685D-4E29-BF52-25C54BD840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47903" y="147637"/>
            <a:ext cx="2057399" cy="3086099"/>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love this casual summer style and the basket with the oranges make it just so extra! what are you most excited about spring/summer #fashion #summer #spring #summeraesthetic #aesthetic #casualwear #loungewear">
            <a:extLst>
              <a:ext uri="{FF2B5EF4-FFF2-40B4-BE49-F238E27FC236}">
                <a16:creationId xmlns:a16="http://schemas.microsoft.com/office/drawing/2014/main" id="{9597BBC9-588D-41A4-93A6-6F1F5335C5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2479" y="3338513"/>
            <a:ext cx="226289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 ">
            <a:extLst>
              <a:ext uri="{FF2B5EF4-FFF2-40B4-BE49-F238E27FC236}">
                <a16:creationId xmlns:a16="http://schemas.microsoft.com/office/drawing/2014/main" id="{7254BA97-750A-43C4-93C3-2130A8AEB57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889" y="4081462"/>
            <a:ext cx="2238375" cy="2628900"/>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Top 5 Places To Go When You Need a Break From the City Life Around UC Berkeley">
            <a:extLst>
              <a:ext uri="{FF2B5EF4-FFF2-40B4-BE49-F238E27FC236}">
                <a16:creationId xmlns:a16="http://schemas.microsoft.com/office/drawing/2014/main" id="{4359467E-A980-4F28-AFFA-E4C7A1630F5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37689" y="3338512"/>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 ">
            <a:extLst>
              <a:ext uri="{FF2B5EF4-FFF2-40B4-BE49-F238E27FC236}">
                <a16:creationId xmlns:a16="http://schemas.microsoft.com/office/drawing/2014/main" id="{5F411FCC-8D08-47E8-A6B2-965002863DA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98129" y="3338512"/>
            <a:ext cx="2520982" cy="2520982"/>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 ">
            <a:extLst>
              <a:ext uri="{FF2B5EF4-FFF2-40B4-BE49-F238E27FC236}">
                <a16:creationId xmlns:a16="http://schemas.microsoft.com/office/drawing/2014/main" id="{399423DE-25AB-44DD-9E3B-A48159DE6F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7909" y="3338512"/>
            <a:ext cx="2247900" cy="33718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C39A4D3-79F2-4CD5-B130-EC7D799E1B4A}"/>
              </a:ext>
            </a:extLst>
          </p:cNvPr>
          <p:cNvSpPr txBox="1"/>
          <p:nvPr/>
        </p:nvSpPr>
        <p:spPr>
          <a:xfrm>
            <a:off x="172889" y="273907"/>
            <a:ext cx="2264816" cy="523220"/>
          </a:xfrm>
          <a:prstGeom prst="rect">
            <a:avLst/>
          </a:prstGeom>
          <a:noFill/>
        </p:spPr>
        <p:txBody>
          <a:bodyPr wrap="square" rtlCol="0">
            <a:spAutoFit/>
          </a:bodyPr>
          <a:lstStyle/>
          <a:p>
            <a:r>
              <a:rPr lang="en-GB" sz="2800" dirty="0"/>
              <a:t>Client Profile </a:t>
            </a:r>
          </a:p>
        </p:txBody>
      </p:sp>
    </p:spTree>
    <p:extLst>
      <p:ext uri="{BB962C8B-B14F-4D97-AF65-F5344CB8AC3E}">
        <p14:creationId xmlns:p14="http://schemas.microsoft.com/office/powerpoint/2010/main" val="370958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F73B8-0E9E-4B84-8C90-941577B76A7F}"/>
              </a:ext>
            </a:extLst>
          </p:cNvPr>
          <p:cNvSpPr>
            <a:spLocks noGrp="1"/>
          </p:cNvSpPr>
          <p:nvPr>
            <p:ph type="title"/>
          </p:nvPr>
        </p:nvSpPr>
        <p:spPr>
          <a:xfrm>
            <a:off x="108359" y="100668"/>
            <a:ext cx="2247900" cy="784677"/>
          </a:xfrm>
        </p:spPr>
        <p:txBody>
          <a:bodyPr>
            <a:normAutofit fontScale="90000"/>
          </a:bodyPr>
          <a:lstStyle/>
          <a:p>
            <a:r>
              <a:rPr lang="en-GB" sz="2800" dirty="0"/>
              <a:t>Urban Outfitter Homeware  </a:t>
            </a:r>
          </a:p>
        </p:txBody>
      </p:sp>
      <p:pic>
        <p:nvPicPr>
          <p:cNvPr id="9218" name="Picture 2" descr=" ">
            <a:extLst>
              <a:ext uri="{FF2B5EF4-FFF2-40B4-BE49-F238E27FC236}">
                <a16:creationId xmlns:a16="http://schemas.microsoft.com/office/drawing/2014/main" id="{0AF205E2-2CC8-403A-8472-FF71D3347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58" y="885345"/>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Material: Polyester fiber---Size: 73*95cm / 100*150cm / 130*150cm / 150*200cm / 180*230cmPLEASE NOTE-Please contact me if you have any question.-If you need large goods, please contact me in advance.-All products are photographed in kind and what you see is what you get, so please feel free to buy it.Estimated Shipping Times:US: 10- 20 daysCA: 15 - 25 daysUK:  15-20 daysAU: 12 - 20 daysOthers：Within 30 days">
            <a:extLst>
              <a:ext uri="{FF2B5EF4-FFF2-40B4-BE49-F238E27FC236}">
                <a16:creationId xmlns:a16="http://schemas.microsoft.com/office/drawing/2014/main" id="{52DD66FC-C123-46DA-82D4-495D442084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58" y="4432430"/>
            <a:ext cx="22479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Ultra-comfy back cushion that's perfect for lounging around. Features a cotton outer and a polyester filling. *Online return only. This item cannot be returned in-store.* Content + Care Outer: Cotton Lining: Polyester Hand wash">
            <a:extLst>
              <a:ext uri="{FF2B5EF4-FFF2-40B4-BE49-F238E27FC236}">
                <a16:creationId xmlns:a16="http://schemas.microsoft.com/office/drawing/2014/main" id="{EDEE8782-B4A6-4D53-A694-C20A00B22E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768" y="3571485"/>
            <a:ext cx="2078435" cy="3108845"/>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andmade This is a Indian Solid Printed 100% Cotton Duvet Cover King,Queen &amp; Twin Size, This Solid Printed Fabric make in 2-3 days and color uses is complete vegetable and the process is pure natural dyes. 3 Pcs Set duvet cover will add coziness to your bedroom and guarantee a good night's sleep.Once You Bought Item From Our Store You Will 100%Satisfied. And You Will Get As We Describe !Please note that due to the many variations in monitors and browsers, actual colors may vary.Item-  1 Colo">
            <a:extLst>
              <a:ext uri="{FF2B5EF4-FFF2-40B4-BE49-F238E27FC236}">
                <a16:creationId xmlns:a16="http://schemas.microsoft.com/office/drawing/2014/main" id="{D6E0E1AD-B18E-4E85-8C79-6AC4699A74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768" y="320155"/>
            <a:ext cx="2072563" cy="31088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5B214F-7F35-45F9-B3AA-F09C68909A49}"/>
              </a:ext>
            </a:extLst>
          </p:cNvPr>
          <p:cNvSpPr txBox="1"/>
          <p:nvPr/>
        </p:nvSpPr>
        <p:spPr>
          <a:xfrm>
            <a:off x="6770914" y="283221"/>
            <a:ext cx="5312727" cy="2585323"/>
          </a:xfrm>
          <a:prstGeom prst="rect">
            <a:avLst/>
          </a:prstGeom>
          <a:noFill/>
        </p:spPr>
        <p:txBody>
          <a:bodyPr wrap="square" rtlCol="0">
            <a:spAutoFit/>
          </a:bodyPr>
          <a:lstStyle/>
          <a:p>
            <a:r>
              <a:rPr lang="en-GB" dirty="0"/>
              <a:t>Urban Outfitters Homeware is a potential competitor to my collection. There products are trendy and affordable which is what I am aiming for. They appeal to a young adult demographic who are looking for something on style for there homes. They have statement funky products but also items that are simple. I feel that my target market would shop here as they feel that they would find something different to furnish there homes with. </a:t>
            </a:r>
          </a:p>
        </p:txBody>
      </p:sp>
      <p:pic>
        <p:nvPicPr>
          <p:cNvPr id="9226" name="Picture 10" descr=" ">
            <a:extLst>
              <a:ext uri="{FF2B5EF4-FFF2-40B4-BE49-F238E27FC236}">
                <a16:creationId xmlns:a16="http://schemas.microsoft.com/office/drawing/2014/main" id="{E3C1E173-360B-4017-9A0B-E08EAC8F88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1013" y="3308480"/>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 ">
            <a:extLst>
              <a:ext uri="{FF2B5EF4-FFF2-40B4-BE49-F238E27FC236}">
                <a16:creationId xmlns:a16="http://schemas.microsoft.com/office/drawing/2014/main" id="{AC013670-6713-4695-960D-A3145FB3AB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1013" y="320156"/>
            <a:ext cx="1913127" cy="2861584"/>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Striped pouf for putting your feet up. Cheer up your space with this folk-inspired piece. Features an all-over stripe design in delicate, muted colours. Circular design, extra filled to provide a comfy space to sit. Only at Urban Outfitters. *Online return only. This item cannot be returned in-store.* Content + Care Cotton Spot clean Size Dia: 50.8cm x H: 43.1cm">
            <a:extLst>
              <a:ext uri="{FF2B5EF4-FFF2-40B4-BE49-F238E27FC236}">
                <a16:creationId xmlns:a16="http://schemas.microsoft.com/office/drawing/2014/main" id="{6FF1DE4A-5585-4C14-B6A6-C8BFD107EA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2723" y="3318005"/>
            <a:ext cx="224790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Beautiful cotton tapestry with a celestial-inspired print. Perfect for hanging on a feature wall or draping over your bed, this boho tapestry makes a bright and cheerful addition to wherever you call home. Content + Care 100% Cotton Machine wash Size L: 213cm x W: 213cm">
            <a:extLst>
              <a:ext uri="{FF2B5EF4-FFF2-40B4-BE49-F238E27FC236}">
                <a16:creationId xmlns:a16="http://schemas.microsoft.com/office/drawing/2014/main" id="{19242F24-BB61-4BF3-A391-AF7B6E5C8B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54433" y="3313242"/>
            <a:ext cx="2247900"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179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E8C37-E87F-4BE4-90DE-8B44D4710202}"/>
              </a:ext>
            </a:extLst>
          </p:cNvPr>
          <p:cNvSpPr>
            <a:spLocks noGrp="1"/>
          </p:cNvSpPr>
          <p:nvPr>
            <p:ph type="title"/>
          </p:nvPr>
        </p:nvSpPr>
        <p:spPr>
          <a:xfrm>
            <a:off x="99291" y="138545"/>
            <a:ext cx="3262745" cy="877888"/>
          </a:xfrm>
        </p:spPr>
        <p:txBody>
          <a:bodyPr/>
          <a:lstStyle/>
          <a:p>
            <a:r>
              <a:rPr lang="en-GB" dirty="0"/>
              <a:t>Product Ideas </a:t>
            </a:r>
          </a:p>
        </p:txBody>
      </p:sp>
      <p:sp>
        <p:nvSpPr>
          <p:cNvPr id="4" name="TextBox 3">
            <a:extLst>
              <a:ext uri="{FF2B5EF4-FFF2-40B4-BE49-F238E27FC236}">
                <a16:creationId xmlns:a16="http://schemas.microsoft.com/office/drawing/2014/main" id="{F3136DEE-216D-479F-BAE7-AF3B7670A3A3}"/>
              </a:ext>
            </a:extLst>
          </p:cNvPr>
          <p:cNvSpPr txBox="1"/>
          <p:nvPr/>
        </p:nvSpPr>
        <p:spPr>
          <a:xfrm>
            <a:off x="9599185" y="986221"/>
            <a:ext cx="2130776" cy="2308324"/>
          </a:xfrm>
          <a:prstGeom prst="rect">
            <a:avLst/>
          </a:prstGeom>
          <a:noFill/>
        </p:spPr>
        <p:txBody>
          <a:bodyPr wrap="none" rtlCol="0">
            <a:spAutoFit/>
          </a:bodyPr>
          <a:lstStyle/>
          <a:p>
            <a:r>
              <a:rPr lang="en-GB" dirty="0"/>
              <a:t>Product list </a:t>
            </a:r>
          </a:p>
          <a:p>
            <a:pPr marL="285750" indent="-285750">
              <a:buFontTx/>
              <a:buChar char="-"/>
            </a:pPr>
            <a:r>
              <a:rPr lang="en-GB" dirty="0"/>
              <a:t>Cushions </a:t>
            </a:r>
          </a:p>
          <a:p>
            <a:pPr marL="285750" indent="-285750">
              <a:buFontTx/>
              <a:buChar char="-"/>
            </a:pPr>
            <a:r>
              <a:rPr lang="en-GB" dirty="0"/>
              <a:t>Chairs </a:t>
            </a:r>
          </a:p>
          <a:p>
            <a:pPr marL="285750" indent="-285750">
              <a:buFontTx/>
              <a:buChar char="-"/>
            </a:pPr>
            <a:r>
              <a:rPr lang="en-GB" dirty="0"/>
              <a:t>Blankets </a:t>
            </a:r>
          </a:p>
          <a:p>
            <a:pPr marL="285750" indent="-285750">
              <a:buFontTx/>
              <a:buChar char="-"/>
            </a:pPr>
            <a:r>
              <a:rPr lang="en-GB" dirty="0"/>
              <a:t>Prints for the wall</a:t>
            </a:r>
          </a:p>
          <a:p>
            <a:pPr marL="285750" indent="-285750">
              <a:buFontTx/>
              <a:buChar char="-"/>
            </a:pPr>
            <a:r>
              <a:rPr lang="en-GB" dirty="0"/>
              <a:t>Lampshades </a:t>
            </a:r>
          </a:p>
          <a:p>
            <a:pPr marL="285750" indent="-285750">
              <a:buFontTx/>
              <a:buChar char="-"/>
            </a:pPr>
            <a:r>
              <a:rPr lang="en-GB" dirty="0"/>
              <a:t>Curtains </a:t>
            </a:r>
          </a:p>
          <a:p>
            <a:pPr marL="285750" indent="-285750">
              <a:buFontTx/>
              <a:buChar char="-"/>
            </a:pPr>
            <a:r>
              <a:rPr lang="en-GB" dirty="0"/>
              <a:t>Blinds </a:t>
            </a:r>
          </a:p>
        </p:txBody>
      </p:sp>
      <p:pic>
        <p:nvPicPr>
          <p:cNvPr id="1026" name="Picture 2" descr=" ">
            <a:extLst>
              <a:ext uri="{FF2B5EF4-FFF2-40B4-BE49-F238E27FC236}">
                <a16:creationId xmlns:a16="http://schemas.microsoft.com/office/drawing/2014/main" id="{17953572-FB70-49D2-A747-9AA2B9B8EE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547" y="1016433"/>
            <a:ext cx="224790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 ">
            <a:extLst>
              <a:ext uri="{FF2B5EF4-FFF2-40B4-BE49-F238E27FC236}">
                <a16:creationId xmlns:a16="http://schemas.microsoft.com/office/drawing/2014/main" id="{40803AC3-4DE0-4392-BE47-286EA67600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547" y="4471555"/>
            <a:ext cx="22479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 ">
            <a:extLst>
              <a:ext uri="{FF2B5EF4-FFF2-40B4-BE49-F238E27FC236}">
                <a16:creationId xmlns:a16="http://schemas.microsoft.com/office/drawing/2014/main" id="{C82FE49C-DA05-4406-BC78-FD2B0FFCC8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5703" y="1016433"/>
            <a:ext cx="22479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 ">
            <a:extLst>
              <a:ext uri="{FF2B5EF4-FFF2-40B4-BE49-F238E27FC236}">
                <a16:creationId xmlns:a16="http://schemas.microsoft.com/office/drawing/2014/main" id="{4174C152-9763-45E2-B5FA-BBFACE1773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5703" y="3347605"/>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ufted cotton accents your room's throw blankets and pillows on this textural shade.">
            <a:extLst>
              <a:ext uri="{FF2B5EF4-FFF2-40B4-BE49-F238E27FC236}">
                <a16:creationId xmlns:a16="http://schemas.microsoft.com/office/drawing/2014/main" id="{4BB43EF0-B9DD-42A2-A45C-E3FA98F4F05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6389"/>
          <a:stretch/>
        </p:blipFill>
        <p:spPr bwMode="auto">
          <a:xfrm>
            <a:off x="4817468" y="1016432"/>
            <a:ext cx="2247900" cy="315643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ewitching Bespoke: 2 Etsy Sources for Heirloom Custom Lamp Shades">
            <a:extLst>
              <a:ext uri="{FF2B5EF4-FFF2-40B4-BE49-F238E27FC236}">
                <a16:creationId xmlns:a16="http://schemas.microsoft.com/office/drawing/2014/main" id="{81D7A287-FCB4-452E-9172-A43CE501E8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7859" y="4290580"/>
            <a:ext cx="2247900" cy="242887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 ">
            <a:extLst>
              <a:ext uri="{FF2B5EF4-FFF2-40B4-BE49-F238E27FC236}">
                <a16:creationId xmlns:a16="http://schemas.microsoft.com/office/drawing/2014/main" id="{925DB489-C442-4E08-9953-3CE0DA2095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39233" y="3347605"/>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 ">
            <a:extLst>
              <a:ext uri="{FF2B5EF4-FFF2-40B4-BE49-F238E27FC236}">
                <a16:creationId xmlns:a16="http://schemas.microsoft.com/office/drawing/2014/main" id="{B24C6175-4EFA-4256-9D12-A251044AAE0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6389"/>
          <a:stretch/>
        </p:blipFill>
        <p:spPr bwMode="auto">
          <a:xfrm>
            <a:off x="9460607" y="3338308"/>
            <a:ext cx="2407932" cy="338114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Give your kitchen a bold pattern hit with our simple roller blind">
            <a:extLst>
              <a:ext uri="{FF2B5EF4-FFF2-40B4-BE49-F238E27FC236}">
                <a16:creationId xmlns:a16="http://schemas.microsoft.com/office/drawing/2014/main" id="{EC316E73-7689-4006-A2A5-9D39FA6C58C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39037" y="1016433"/>
            <a:ext cx="2247900" cy="224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130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ackground pattern&#10;&#10;Description automatically generated">
            <a:extLst>
              <a:ext uri="{FF2B5EF4-FFF2-40B4-BE49-F238E27FC236}">
                <a16:creationId xmlns:a16="http://schemas.microsoft.com/office/drawing/2014/main" id="{08D0A6E3-BE3F-4882-8959-E7B720F9BC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66682" y="1077734"/>
            <a:ext cx="2892868" cy="4091425"/>
          </a:xfrm>
        </p:spPr>
      </p:pic>
      <p:pic>
        <p:nvPicPr>
          <p:cNvPr id="7" name="Picture 6" descr="A picture containing map&#10;&#10;Description automatically generated">
            <a:extLst>
              <a:ext uri="{FF2B5EF4-FFF2-40B4-BE49-F238E27FC236}">
                <a16:creationId xmlns:a16="http://schemas.microsoft.com/office/drawing/2014/main" id="{BFE3C4D1-1DC7-4594-8EFC-4DA3C1D85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357" y="1077734"/>
            <a:ext cx="2892868" cy="4091424"/>
          </a:xfrm>
          <a:prstGeom prst="rect">
            <a:avLst/>
          </a:prstGeom>
        </p:spPr>
      </p:pic>
      <p:pic>
        <p:nvPicPr>
          <p:cNvPr id="9" name="Picture 8" descr="Background pattern&#10;&#10;Description automatically generated">
            <a:extLst>
              <a:ext uri="{FF2B5EF4-FFF2-40B4-BE49-F238E27FC236}">
                <a16:creationId xmlns:a16="http://schemas.microsoft.com/office/drawing/2014/main" id="{882DA6A0-78E8-4609-BAF3-C844A6629E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3203133" y="1077734"/>
            <a:ext cx="2892867" cy="4091423"/>
          </a:xfrm>
          <a:prstGeom prst="rect">
            <a:avLst/>
          </a:prstGeom>
        </p:spPr>
      </p:pic>
      <p:pic>
        <p:nvPicPr>
          <p:cNvPr id="11" name="Picture 10" descr="A close-up of a rainbow&#10;&#10;Description automatically generated with low confidence">
            <a:extLst>
              <a:ext uri="{FF2B5EF4-FFF2-40B4-BE49-F238E27FC236}">
                <a16:creationId xmlns:a16="http://schemas.microsoft.com/office/drawing/2014/main" id="{D8A2DE51-31F4-4330-842F-0B06848218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6234907" y="1077735"/>
            <a:ext cx="2892868" cy="4091424"/>
          </a:xfrm>
          <a:prstGeom prst="rect">
            <a:avLst/>
          </a:prstGeom>
        </p:spPr>
      </p:pic>
    </p:spTree>
    <p:extLst>
      <p:ext uri="{BB962C8B-B14F-4D97-AF65-F5344CB8AC3E}">
        <p14:creationId xmlns:p14="http://schemas.microsoft.com/office/powerpoint/2010/main" val="217547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colorful&#10;&#10;Description automatically generated">
            <a:extLst>
              <a:ext uri="{FF2B5EF4-FFF2-40B4-BE49-F238E27FC236}">
                <a16:creationId xmlns:a16="http://schemas.microsoft.com/office/drawing/2014/main" id="{26CDE1F1-D9B6-4BCA-810E-9F710910EB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9360" y="1464906"/>
            <a:ext cx="2777452" cy="3928191"/>
          </a:xfrm>
        </p:spPr>
      </p:pic>
      <p:pic>
        <p:nvPicPr>
          <p:cNvPr id="7" name="Picture 6" descr="A picture containing text&#10;&#10;Description automatically generated">
            <a:extLst>
              <a:ext uri="{FF2B5EF4-FFF2-40B4-BE49-F238E27FC236}">
                <a16:creationId xmlns:a16="http://schemas.microsoft.com/office/drawing/2014/main" id="{C1B4B18E-00B8-467A-BCBE-4FBFB4AB8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23" y="1464906"/>
            <a:ext cx="2777451" cy="3928188"/>
          </a:xfrm>
          <a:prstGeom prst="rect">
            <a:avLst/>
          </a:prstGeom>
        </p:spPr>
      </p:pic>
      <p:pic>
        <p:nvPicPr>
          <p:cNvPr id="9" name="Picture 8" descr="Background pattern&#10;&#10;Description automatically generated">
            <a:extLst>
              <a:ext uri="{FF2B5EF4-FFF2-40B4-BE49-F238E27FC236}">
                <a16:creationId xmlns:a16="http://schemas.microsoft.com/office/drawing/2014/main" id="{E9510DF9-DAC2-4182-BE28-1B7CDC408F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6198" y="1464906"/>
            <a:ext cx="2777452" cy="3928190"/>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8D7FB0EB-E8D0-4A11-80FD-EF4D5AF46A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3036" y="1459324"/>
            <a:ext cx="2777451" cy="3928188"/>
          </a:xfrm>
          <a:prstGeom prst="rect">
            <a:avLst/>
          </a:prstGeom>
        </p:spPr>
      </p:pic>
    </p:spTree>
    <p:extLst>
      <p:ext uri="{BB962C8B-B14F-4D97-AF65-F5344CB8AC3E}">
        <p14:creationId xmlns:p14="http://schemas.microsoft.com/office/powerpoint/2010/main" val="799800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ackground pattern&#10;&#10;Description automatically generated">
            <a:extLst>
              <a:ext uri="{FF2B5EF4-FFF2-40B4-BE49-F238E27FC236}">
                <a16:creationId xmlns:a16="http://schemas.microsoft.com/office/drawing/2014/main" id="{3FDBA71A-85E4-461E-A644-758EDEBCDB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54186" y="228386"/>
            <a:ext cx="4589746" cy="6491344"/>
          </a:xfrm>
        </p:spPr>
      </p:pic>
      <p:pic>
        <p:nvPicPr>
          <p:cNvPr id="7" name="Picture 6" descr="Map&#10;&#10;Description automatically generated">
            <a:extLst>
              <a:ext uri="{FF2B5EF4-FFF2-40B4-BE49-F238E27FC236}">
                <a16:creationId xmlns:a16="http://schemas.microsoft.com/office/drawing/2014/main" id="{1721741F-06AE-4713-95CE-CE17B86F6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022098" y="3443594"/>
            <a:ext cx="2296749" cy="3248325"/>
          </a:xfrm>
          <a:prstGeom prst="rect">
            <a:avLst/>
          </a:prstGeom>
        </p:spPr>
      </p:pic>
      <p:pic>
        <p:nvPicPr>
          <p:cNvPr id="9" name="Picture 8" descr="A picture containing text, graffiti, fabric&#10;&#10;Description automatically generated">
            <a:extLst>
              <a:ext uri="{FF2B5EF4-FFF2-40B4-BE49-F238E27FC236}">
                <a16:creationId xmlns:a16="http://schemas.microsoft.com/office/drawing/2014/main" id="{FE5D4E0E-FB58-4354-BA65-4B90346209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103224" y="207695"/>
            <a:ext cx="2215623" cy="3133587"/>
          </a:xfrm>
          <a:prstGeom prst="rect">
            <a:avLst/>
          </a:prstGeom>
        </p:spPr>
      </p:pic>
      <p:pic>
        <p:nvPicPr>
          <p:cNvPr id="11" name="Picture 10" descr="A picture containing linedrawing, porcelain&#10;&#10;Description automatically generated">
            <a:extLst>
              <a:ext uri="{FF2B5EF4-FFF2-40B4-BE49-F238E27FC236}">
                <a16:creationId xmlns:a16="http://schemas.microsoft.com/office/drawing/2014/main" id="{1AFC8AE2-5F07-4382-97E9-929E9814A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9272" y="177228"/>
            <a:ext cx="2309505" cy="3266366"/>
          </a:xfrm>
          <a:prstGeom prst="rect">
            <a:avLst/>
          </a:prstGeom>
        </p:spPr>
      </p:pic>
      <p:pic>
        <p:nvPicPr>
          <p:cNvPr id="13" name="Picture 12" descr="Map&#10;&#10;Description automatically generated">
            <a:extLst>
              <a:ext uri="{FF2B5EF4-FFF2-40B4-BE49-F238E27FC236}">
                <a16:creationId xmlns:a16="http://schemas.microsoft.com/office/drawing/2014/main" id="{482F3C4F-B216-4CAB-BFBA-28D2302F39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8779271" y="3453366"/>
            <a:ext cx="2309503" cy="3266363"/>
          </a:xfrm>
          <a:prstGeom prst="rect">
            <a:avLst/>
          </a:prstGeom>
        </p:spPr>
      </p:pic>
    </p:spTree>
    <p:extLst>
      <p:ext uri="{BB962C8B-B14F-4D97-AF65-F5344CB8AC3E}">
        <p14:creationId xmlns:p14="http://schemas.microsoft.com/office/powerpoint/2010/main" val="1512369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hape, arrow&#10;&#10;Description automatically generated">
            <a:extLst>
              <a:ext uri="{FF2B5EF4-FFF2-40B4-BE49-F238E27FC236}">
                <a16:creationId xmlns:a16="http://schemas.microsoft.com/office/drawing/2014/main" id="{FF4609BA-9C82-432C-BA8C-08D9F0742E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32294" y="114016"/>
            <a:ext cx="2286533" cy="3233877"/>
          </a:xfrm>
        </p:spPr>
      </p:pic>
      <p:pic>
        <p:nvPicPr>
          <p:cNvPr id="7" name="Picture 6" descr="Shape, arrow&#10;&#10;Description automatically generated">
            <a:extLst>
              <a:ext uri="{FF2B5EF4-FFF2-40B4-BE49-F238E27FC236}">
                <a16:creationId xmlns:a16="http://schemas.microsoft.com/office/drawing/2014/main" id="{CADB2B76-689F-4ABF-A64E-C0CE5E7084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5538" y="3429000"/>
            <a:ext cx="2340924" cy="3310803"/>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999ACA6D-FD78-4C11-8921-0A34BCC60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3548734"/>
            <a:ext cx="2256266" cy="3191069"/>
          </a:xfrm>
          <a:prstGeom prst="rect">
            <a:avLst/>
          </a:prstGeom>
        </p:spPr>
      </p:pic>
      <p:pic>
        <p:nvPicPr>
          <p:cNvPr id="11" name="Picture 10">
            <a:extLst>
              <a:ext uri="{FF2B5EF4-FFF2-40B4-BE49-F238E27FC236}">
                <a16:creationId xmlns:a16="http://schemas.microsoft.com/office/drawing/2014/main" id="{BE65FB06-7D3D-4918-9B28-13EA6175A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871" y="114016"/>
            <a:ext cx="2340924" cy="3310803"/>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7D12450C-6417-4AF7-AEE3-D02D16763F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22702" y="3347894"/>
            <a:ext cx="2283577" cy="3229696"/>
          </a:xfrm>
          <a:prstGeom prst="rect">
            <a:avLst/>
          </a:prstGeom>
        </p:spPr>
      </p:pic>
      <p:pic>
        <p:nvPicPr>
          <p:cNvPr id="15" name="Picture 14" descr="A picture containing text, stationary&#10;&#10;Description automatically generated">
            <a:extLst>
              <a:ext uri="{FF2B5EF4-FFF2-40B4-BE49-F238E27FC236}">
                <a16:creationId xmlns:a16="http://schemas.microsoft.com/office/drawing/2014/main" id="{9B6000BC-2139-4390-93E2-ECDD6E09A1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2702" y="118197"/>
            <a:ext cx="2223680" cy="3144982"/>
          </a:xfrm>
          <a:prstGeom prst="rect">
            <a:avLst/>
          </a:prstGeom>
        </p:spPr>
      </p:pic>
    </p:spTree>
    <p:extLst>
      <p:ext uri="{BB962C8B-B14F-4D97-AF65-F5344CB8AC3E}">
        <p14:creationId xmlns:p14="http://schemas.microsoft.com/office/powerpoint/2010/main" val="3699016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tationary&#10;&#10;Description automatically generated">
            <a:extLst>
              <a:ext uri="{FF2B5EF4-FFF2-40B4-BE49-F238E27FC236}">
                <a16:creationId xmlns:a16="http://schemas.microsoft.com/office/drawing/2014/main" id="{5FF2E866-FFE2-44E0-ACAA-BA7A58A2A1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80475" y="3482445"/>
            <a:ext cx="2264796" cy="3203134"/>
          </a:xfrm>
        </p:spPr>
      </p:pic>
      <p:pic>
        <p:nvPicPr>
          <p:cNvPr id="7" name="Picture 6" descr="A picture containing text, writing implement, stationary&#10;&#10;Description automatically generated">
            <a:extLst>
              <a:ext uri="{FF2B5EF4-FFF2-40B4-BE49-F238E27FC236}">
                <a16:creationId xmlns:a16="http://schemas.microsoft.com/office/drawing/2014/main" id="{900FC657-E5CD-4C2F-8731-E33D8127B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008691" y="3482445"/>
            <a:ext cx="2189219" cy="3096243"/>
          </a:xfrm>
          <a:prstGeom prst="rect">
            <a:avLst/>
          </a:prstGeom>
        </p:spPr>
      </p:pic>
      <p:pic>
        <p:nvPicPr>
          <p:cNvPr id="9" name="Picture 8" descr="A close-up of some crayons&#10;&#10;Description automatically generated with low confidence">
            <a:extLst>
              <a:ext uri="{FF2B5EF4-FFF2-40B4-BE49-F238E27FC236}">
                <a16:creationId xmlns:a16="http://schemas.microsoft.com/office/drawing/2014/main" id="{634D6E25-1B64-4004-8208-A63615B744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008690" y="219529"/>
            <a:ext cx="2189219" cy="3096244"/>
          </a:xfrm>
          <a:prstGeom prst="rect">
            <a:avLst/>
          </a:prstGeom>
        </p:spPr>
      </p:pic>
      <p:pic>
        <p:nvPicPr>
          <p:cNvPr id="11" name="Picture 10" descr="Background pattern&#10;&#10;Description automatically generated">
            <a:extLst>
              <a:ext uri="{FF2B5EF4-FFF2-40B4-BE49-F238E27FC236}">
                <a16:creationId xmlns:a16="http://schemas.microsoft.com/office/drawing/2014/main" id="{93A5A871-838C-472A-99D9-0AE9208B93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8580475" y="219529"/>
            <a:ext cx="2264796" cy="3203133"/>
          </a:xfrm>
          <a:prstGeom prst="rect">
            <a:avLst/>
          </a:prstGeom>
        </p:spPr>
      </p:pic>
      <p:pic>
        <p:nvPicPr>
          <p:cNvPr id="13" name="Picture 12" descr="A picture containing background pattern&#10;&#10;Description automatically generated">
            <a:extLst>
              <a:ext uri="{FF2B5EF4-FFF2-40B4-BE49-F238E27FC236}">
                <a16:creationId xmlns:a16="http://schemas.microsoft.com/office/drawing/2014/main" id="{949C0A95-A38C-4C55-B706-6207BD0277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3611526" y="219530"/>
            <a:ext cx="4460420" cy="6308435"/>
          </a:xfrm>
          <a:prstGeom prst="rect">
            <a:avLst/>
          </a:prstGeom>
        </p:spPr>
      </p:pic>
    </p:spTree>
    <p:extLst>
      <p:ext uri="{BB962C8B-B14F-4D97-AF65-F5344CB8AC3E}">
        <p14:creationId xmlns:p14="http://schemas.microsoft.com/office/powerpoint/2010/main" val="1981296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Background pattern, square&#10;&#10;Description automatically generated">
            <a:extLst>
              <a:ext uri="{FF2B5EF4-FFF2-40B4-BE49-F238E27FC236}">
                <a16:creationId xmlns:a16="http://schemas.microsoft.com/office/drawing/2014/main" id="{DCAF8160-BCB8-4A35-8DC6-F5853EEBC3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054" y="87870"/>
            <a:ext cx="2250034" cy="3180260"/>
          </a:xfrm>
          <a:prstGeom prst="rect">
            <a:avLst/>
          </a:prstGeom>
        </p:spPr>
      </p:pic>
      <p:pic>
        <p:nvPicPr>
          <p:cNvPr id="5" name="Content Placeholder 4" descr="A picture containing chart&#10;&#10;Description automatically generated">
            <a:extLst>
              <a:ext uri="{FF2B5EF4-FFF2-40B4-BE49-F238E27FC236}">
                <a16:creationId xmlns:a16="http://schemas.microsoft.com/office/drawing/2014/main" id="{5C2E9E9B-2284-4306-ABED-661B90891BD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48697" y="272101"/>
            <a:ext cx="4467009" cy="6313797"/>
          </a:xfrm>
          <a:prstGeom prst="rect">
            <a:avLst/>
          </a:prstGeom>
        </p:spPr>
      </p:pic>
      <p:pic>
        <p:nvPicPr>
          <p:cNvPr id="9" name="Picture 8" descr="Diagram&#10;&#10;Description automatically generated">
            <a:extLst>
              <a:ext uri="{FF2B5EF4-FFF2-40B4-BE49-F238E27FC236}">
                <a16:creationId xmlns:a16="http://schemas.microsoft.com/office/drawing/2014/main" id="{075F227C-5CBB-45C5-AD2B-811ED1D1E9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8729587" y="272100"/>
            <a:ext cx="2233882" cy="3157431"/>
          </a:xfrm>
          <a:prstGeom prst="rect">
            <a:avLst/>
          </a:prstGeom>
        </p:spPr>
      </p:pic>
      <p:pic>
        <p:nvPicPr>
          <p:cNvPr id="11" name="Picture 10" descr="A picture containing bubble chart&#10;&#10;Description automatically generated">
            <a:extLst>
              <a:ext uri="{FF2B5EF4-FFF2-40B4-BE49-F238E27FC236}">
                <a16:creationId xmlns:a16="http://schemas.microsoft.com/office/drawing/2014/main" id="{510A1F29-1945-431F-883C-60347C23A3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1054" y="3429000"/>
            <a:ext cx="2237612" cy="3162703"/>
          </a:xfrm>
          <a:prstGeom prst="rect">
            <a:avLst/>
          </a:prstGeom>
        </p:spPr>
      </p:pic>
      <p:pic>
        <p:nvPicPr>
          <p:cNvPr id="15" name="Picture 14" descr="Background pattern&#10;&#10;Description automatically generated">
            <a:extLst>
              <a:ext uri="{FF2B5EF4-FFF2-40B4-BE49-F238E27FC236}">
                <a16:creationId xmlns:a16="http://schemas.microsoft.com/office/drawing/2014/main" id="{AE7EADC3-389D-4E3C-A556-A1470F2E30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29586" y="3496557"/>
            <a:ext cx="2233881" cy="3157430"/>
          </a:xfrm>
          <a:prstGeom prst="rect">
            <a:avLst/>
          </a:prstGeom>
        </p:spPr>
      </p:pic>
    </p:spTree>
    <p:extLst>
      <p:ext uri="{BB962C8B-B14F-4D97-AF65-F5344CB8AC3E}">
        <p14:creationId xmlns:p14="http://schemas.microsoft.com/office/powerpoint/2010/main" val="3333399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FC473E4E-D28D-4569-9E7E-674D00D60A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2387" y="329600"/>
            <a:ext cx="4293685" cy="6072496"/>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01AD3952-FD4B-4046-A52A-858DAD8C5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6072" y="329600"/>
            <a:ext cx="4517080" cy="6388441"/>
          </a:xfrm>
          <a:prstGeom prst="rect">
            <a:avLst/>
          </a:prstGeom>
        </p:spPr>
      </p:pic>
    </p:spTree>
    <p:extLst>
      <p:ext uri="{BB962C8B-B14F-4D97-AF65-F5344CB8AC3E}">
        <p14:creationId xmlns:p14="http://schemas.microsoft.com/office/powerpoint/2010/main" val="3297391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hart&#10;&#10;Description automatically generated">
            <a:extLst>
              <a:ext uri="{FF2B5EF4-FFF2-40B4-BE49-F238E27FC236}">
                <a16:creationId xmlns:a16="http://schemas.microsoft.com/office/drawing/2014/main" id="{13E832F1-6AD7-4B96-AA4A-5C7F7AC38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506879"/>
            <a:ext cx="4404922" cy="6229817"/>
          </a:xfrm>
          <a:prstGeom prst="rect">
            <a:avLst/>
          </a:prstGeom>
        </p:spPr>
      </p:pic>
      <p:pic>
        <p:nvPicPr>
          <p:cNvPr id="5" name="Content Placeholder 4" descr="Calendar&#10;&#10;Description automatically generated">
            <a:extLst>
              <a:ext uri="{FF2B5EF4-FFF2-40B4-BE49-F238E27FC236}">
                <a16:creationId xmlns:a16="http://schemas.microsoft.com/office/drawing/2014/main" id="{A5B808B4-6D7C-4A75-A34E-F38F79BB9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4722" y="506877"/>
            <a:ext cx="4404922" cy="6229819"/>
          </a:xfrm>
          <a:prstGeom prst="rect">
            <a:avLst/>
          </a:prstGeom>
        </p:spPr>
      </p:pic>
    </p:spTree>
    <p:extLst>
      <p:ext uri="{BB962C8B-B14F-4D97-AF65-F5344CB8AC3E}">
        <p14:creationId xmlns:p14="http://schemas.microsoft.com/office/powerpoint/2010/main" val="3971368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FD404A-962F-4B7D-A8BF-BD4291EB513C}"/>
              </a:ext>
            </a:extLst>
          </p:cNvPr>
          <p:cNvPicPr>
            <a:picLocks noChangeAspect="1"/>
          </p:cNvPicPr>
          <p:nvPr/>
        </p:nvPicPr>
        <p:blipFill rotWithShape="1">
          <a:blip r:embed="rId2"/>
          <a:srcRect l="9415" t="13061" r="30203" b="10884"/>
          <a:stretch/>
        </p:blipFill>
        <p:spPr>
          <a:xfrm>
            <a:off x="1478901" y="157823"/>
            <a:ext cx="9234197" cy="6542354"/>
          </a:xfrm>
          <a:prstGeom prst="rect">
            <a:avLst/>
          </a:prstGeom>
        </p:spPr>
      </p:pic>
    </p:spTree>
    <p:extLst>
      <p:ext uri="{BB962C8B-B14F-4D97-AF65-F5344CB8AC3E}">
        <p14:creationId xmlns:p14="http://schemas.microsoft.com/office/powerpoint/2010/main" val="217481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A13579-F52F-42DF-9DB4-A8DDD3A28336}"/>
              </a:ext>
            </a:extLst>
          </p:cNvPr>
          <p:cNvPicPr>
            <a:picLocks noChangeAspect="1"/>
          </p:cNvPicPr>
          <p:nvPr/>
        </p:nvPicPr>
        <p:blipFill rotWithShape="1">
          <a:blip r:embed="rId2"/>
          <a:srcRect l="24949" t="13469" r="45740" b="11157"/>
          <a:stretch/>
        </p:blipFill>
        <p:spPr>
          <a:xfrm>
            <a:off x="4251169" y="816427"/>
            <a:ext cx="3612327" cy="5225143"/>
          </a:xfrm>
          <a:prstGeom prst="rect">
            <a:avLst/>
          </a:prstGeom>
        </p:spPr>
      </p:pic>
      <p:pic>
        <p:nvPicPr>
          <p:cNvPr id="7" name="Picture 6">
            <a:extLst>
              <a:ext uri="{FF2B5EF4-FFF2-40B4-BE49-F238E27FC236}">
                <a16:creationId xmlns:a16="http://schemas.microsoft.com/office/drawing/2014/main" id="{2A67B35F-F1F5-43B8-AA36-2BCFA645F41F}"/>
              </a:ext>
            </a:extLst>
          </p:cNvPr>
          <p:cNvPicPr>
            <a:picLocks noChangeAspect="1"/>
          </p:cNvPicPr>
          <p:nvPr/>
        </p:nvPicPr>
        <p:blipFill rotWithShape="1">
          <a:blip r:embed="rId3"/>
          <a:srcRect l="25561" t="14421" r="45357" b="12517"/>
          <a:stretch/>
        </p:blipFill>
        <p:spPr>
          <a:xfrm>
            <a:off x="8028756" y="816428"/>
            <a:ext cx="3697493" cy="5225144"/>
          </a:xfrm>
          <a:prstGeom prst="rect">
            <a:avLst/>
          </a:prstGeom>
        </p:spPr>
      </p:pic>
      <p:pic>
        <p:nvPicPr>
          <p:cNvPr id="11" name="Picture 10">
            <a:extLst>
              <a:ext uri="{FF2B5EF4-FFF2-40B4-BE49-F238E27FC236}">
                <a16:creationId xmlns:a16="http://schemas.microsoft.com/office/drawing/2014/main" id="{A2F9C7A7-655A-4A44-9F5D-D28F2C0ADEE7}"/>
              </a:ext>
            </a:extLst>
          </p:cNvPr>
          <p:cNvPicPr>
            <a:picLocks noChangeAspect="1"/>
          </p:cNvPicPr>
          <p:nvPr/>
        </p:nvPicPr>
        <p:blipFill rotWithShape="1">
          <a:blip r:embed="rId4"/>
          <a:srcRect l="23648" t="10340" r="44286" b="8299"/>
          <a:stretch/>
        </p:blipFill>
        <p:spPr>
          <a:xfrm>
            <a:off x="388415" y="816427"/>
            <a:ext cx="3697494" cy="5277092"/>
          </a:xfrm>
          <a:prstGeom prst="rect">
            <a:avLst/>
          </a:prstGeom>
        </p:spPr>
      </p:pic>
    </p:spTree>
    <p:extLst>
      <p:ext uri="{BB962C8B-B14F-4D97-AF65-F5344CB8AC3E}">
        <p14:creationId xmlns:p14="http://schemas.microsoft.com/office/powerpoint/2010/main" val="1408009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8AF4F2-F4F2-48CD-A319-69C4094ADFFC}"/>
              </a:ext>
            </a:extLst>
          </p:cNvPr>
          <p:cNvPicPr>
            <a:picLocks noChangeAspect="1"/>
          </p:cNvPicPr>
          <p:nvPr/>
        </p:nvPicPr>
        <p:blipFill rotWithShape="1">
          <a:blip r:embed="rId2"/>
          <a:srcRect l="24643" t="12925" r="45050" b="11021"/>
          <a:stretch/>
        </p:blipFill>
        <p:spPr>
          <a:xfrm>
            <a:off x="171062" y="613298"/>
            <a:ext cx="4338368" cy="6124109"/>
          </a:xfrm>
          <a:prstGeom prst="rect">
            <a:avLst/>
          </a:prstGeom>
        </p:spPr>
      </p:pic>
      <p:sp>
        <p:nvSpPr>
          <p:cNvPr id="6" name="TextBox 5">
            <a:extLst>
              <a:ext uri="{FF2B5EF4-FFF2-40B4-BE49-F238E27FC236}">
                <a16:creationId xmlns:a16="http://schemas.microsoft.com/office/drawing/2014/main" id="{B37A794A-FC3D-4B13-9205-85E648D49E84}"/>
              </a:ext>
            </a:extLst>
          </p:cNvPr>
          <p:cNvSpPr txBox="1"/>
          <p:nvPr/>
        </p:nvSpPr>
        <p:spPr>
          <a:xfrm>
            <a:off x="74646" y="90078"/>
            <a:ext cx="2341984" cy="523220"/>
          </a:xfrm>
          <a:prstGeom prst="rect">
            <a:avLst/>
          </a:prstGeom>
          <a:noFill/>
        </p:spPr>
        <p:txBody>
          <a:bodyPr wrap="square" rtlCol="0">
            <a:spAutoFit/>
          </a:bodyPr>
          <a:lstStyle/>
          <a:p>
            <a:r>
              <a:rPr lang="en-GB" sz="2800" dirty="0"/>
              <a:t>Dub Collection </a:t>
            </a:r>
          </a:p>
        </p:txBody>
      </p:sp>
      <p:pic>
        <p:nvPicPr>
          <p:cNvPr id="8" name="Picture 7" descr="A picture containing text, place of worship, arch&#10;&#10;Description automatically generated">
            <a:extLst>
              <a:ext uri="{FF2B5EF4-FFF2-40B4-BE49-F238E27FC236}">
                <a16:creationId xmlns:a16="http://schemas.microsoft.com/office/drawing/2014/main" id="{9090600C-1292-4EC7-AF6D-551BD9F9F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2973" y="895739"/>
            <a:ext cx="3547965" cy="4730619"/>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C71788C2-699C-4DEA-99D5-A4261A66B8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313" y="895739"/>
            <a:ext cx="3547965" cy="4730620"/>
          </a:xfrm>
          <a:prstGeom prst="rect">
            <a:avLst/>
          </a:prstGeom>
        </p:spPr>
      </p:pic>
    </p:spTree>
    <p:extLst>
      <p:ext uri="{BB962C8B-B14F-4D97-AF65-F5344CB8AC3E}">
        <p14:creationId xmlns:p14="http://schemas.microsoft.com/office/powerpoint/2010/main" val="1113284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fabric&#10;&#10;Description automatically generated">
            <a:extLst>
              <a:ext uri="{FF2B5EF4-FFF2-40B4-BE49-F238E27FC236}">
                <a16:creationId xmlns:a16="http://schemas.microsoft.com/office/drawing/2014/main" id="{3BE97F38-5C34-496B-B507-5E352D57228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977" t="5760" r="2097" b="5224"/>
          <a:stretch/>
        </p:blipFill>
        <p:spPr>
          <a:xfrm rot="5400000">
            <a:off x="3108411" y="488582"/>
            <a:ext cx="3339029" cy="2504272"/>
          </a:xfrm>
        </p:spPr>
      </p:pic>
      <p:pic>
        <p:nvPicPr>
          <p:cNvPr id="37" name="Picture 36" descr="A picture containing background pattern&#10;&#10;Description automatically generated">
            <a:extLst>
              <a:ext uri="{FF2B5EF4-FFF2-40B4-BE49-F238E27FC236}">
                <a16:creationId xmlns:a16="http://schemas.microsoft.com/office/drawing/2014/main" id="{1D67A205-A1F2-443E-9BD1-E1665D6795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34713" y="3871101"/>
            <a:ext cx="3343013" cy="2507260"/>
          </a:xfrm>
          <a:prstGeom prst="rect">
            <a:avLst/>
          </a:prstGeom>
        </p:spPr>
      </p:pic>
      <p:pic>
        <p:nvPicPr>
          <p:cNvPr id="41" name="Picture 40" descr="A picture containing clothing, fabric&#10;&#10;Description automatically generated">
            <a:extLst>
              <a:ext uri="{FF2B5EF4-FFF2-40B4-BE49-F238E27FC236}">
                <a16:creationId xmlns:a16="http://schemas.microsoft.com/office/drawing/2014/main" id="{79080675-F0B1-4125-B1CD-4B9C74874B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34713" y="485094"/>
            <a:ext cx="3343013" cy="2507260"/>
          </a:xfrm>
          <a:prstGeom prst="rect">
            <a:avLst/>
          </a:prstGeom>
        </p:spPr>
      </p:pic>
      <p:pic>
        <p:nvPicPr>
          <p:cNvPr id="42" name="Picture 41">
            <a:extLst>
              <a:ext uri="{FF2B5EF4-FFF2-40B4-BE49-F238E27FC236}">
                <a16:creationId xmlns:a16="http://schemas.microsoft.com/office/drawing/2014/main" id="{CA160E13-DC6A-4939-931E-7D1E16D38F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108412" y="3870603"/>
            <a:ext cx="3339029" cy="2504272"/>
          </a:xfrm>
          <a:prstGeom prst="rect">
            <a:avLst/>
          </a:prstGeom>
        </p:spPr>
      </p:pic>
      <p:pic>
        <p:nvPicPr>
          <p:cNvPr id="44" name="Picture 43">
            <a:extLst>
              <a:ext uri="{FF2B5EF4-FFF2-40B4-BE49-F238E27FC236}">
                <a16:creationId xmlns:a16="http://schemas.microsoft.com/office/drawing/2014/main" id="{6FE1A651-2429-41EF-864F-ACF05C38CB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5255554" y="907662"/>
            <a:ext cx="6723567" cy="5042675"/>
          </a:xfrm>
          <a:prstGeom prst="rect">
            <a:avLst/>
          </a:prstGeom>
        </p:spPr>
      </p:pic>
    </p:spTree>
    <p:extLst>
      <p:ext uri="{BB962C8B-B14F-4D97-AF65-F5344CB8AC3E}">
        <p14:creationId xmlns:p14="http://schemas.microsoft.com/office/powerpoint/2010/main" val="1005583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9F628F64-1661-466A-A2E8-8C23972C7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612123" y="1861331"/>
            <a:ext cx="3871019" cy="2903265"/>
          </a:xfrm>
          <a:prstGeom prst="rect">
            <a:avLst/>
          </a:prstGeom>
        </p:spPr>
      </p:pic>
      <p:pic>
        <p:nvPicPr>
          <p:cNvPr id="31" name="Picture 30">
            <a:extLst>
              <a:ext uri="{FF2B5EF4-FFF2-40B4-BE49-F238E27FC236}">
                <a16:creationId xmlns:a16="http://schemas.microsoft.com/office/drawing/2014/main" id="{562D5D44-B5EB-49FD-8D46-B10403D825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71380" y="1865996"/>
            <a:ext cx="3871019" cy="2903264"/>
          </a:xfrm>
          <a:prstGeom prst="rect">
            <a:avLst/>
          </a:prstGeom>
        </p:spPr>
      </p:pic>
      <p:pic>
        <p:nvPicPr>
          <p:cNvPr id="34" name="Picture 33" descr="Background pattern&#10;&#10;Description automatically generated">
            <a:extLst>
              <a:ext uri="{FF2B5EF4-FFF2-40B4-BE49-F238E27FC236}">
                <a16:creationId xmlns:a16="http://schemas.microsoft.com/office/drawing/2014/main" id="{683531A2-BA2E-4958-83CF-FE779D3FD3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609831" y="1865996"/>
            <a:ext cx="3871019" cy="2903264"/>
          </a:xfrm>
          <a:prstGeom prst="rect">
            <a:avLst/>
          </a:prstGeom>
        </p:spPr>
      </p:pic>
      <p:pic>
        <p:nvPicPr>
          <p:cNvPr id="36" name="Picture 35" descr="A close up of a person's skin&#10;&#10;Description automatically generated with medium confidence">
            <a:extLst>
              <a:ext uri="{FF2B5EF4-FFF2-40B4-BE49-F238E27FC236}">
                <a16:creationId xmlns:a16="http://schemas.microsoft.com/office/drawing/2014/main" id="{53E3A5C8-FFD9-4F78-86AA-113EED0DC0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8614414" y="1861332"/>
            <a:ext cx="3871020" cy="2903265"/>
          </a:xfrm>
          <a:prstGeom prst="rect">
            <a:avLst/>
          </a:prstGeom>
        </p:spPr>
      </p:pic>
    </p:spTree>
    <p:extLst>
      <p:ext uri="{BB962C8B-B14F-4D97-AF65-F5344CB8AC3E}">
        <p14:creationId xmlns:p14="http://schemas.microsoft.com/office/powerpoint/2010/main" val="3084320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ndoor&#10;&#10;Description automatically generated">
            <a:extLst>
              <a:ext uri="{FF2B5EF4-FFF2-40B4-BE49-F238E27FC236}">
                <a16:creationId xmlns:a16="http://schemas.microsoft.com/office/drawing/2014/main" id="{FD9CFC97-6E92-43D0-AEF9-307350D8D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1735" y="1526478"/>
            <a:ext cx="4674062" cy="3505547"/>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B1B78A54-2912-459E-91DD-09DE9610B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470823" y="1526481"/>
            <a:ext cx="4674063" cy="3505548"/>
          </a:xfrm>
          <a:prstGeom prst="rect">
            <a:avLst/>
          </a:prstGeom>
        </p:spPr>
      </p:pic>
      <p:pic>
        <p:nvPicPr>
          <p:cNvPr id="9" name="Content Placeholder 8">
            <a:extLst>
              <a:ext uri="{FF2B5EF4-FFF2-40B4-BE49-F238E27FC236}">
                <a16:creationId xmlns:a16="http://schemas.microsoft.com/office/drawing/2014/main" id="{CBF5AFD7-AF8F-4BA5-BA9C-BC215717CF7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rot="5400000">
            <a:off x="3761278" y="1526480"/>
            <a:ext cx="4674064" cy="3505547"/>
          </a:xfrm>
        </p:spPr>
      </p:pic>
    </p:spTree>
    <p:extLst>
      <p:ext uri="{BB962C8B-B14F-4D97-AF65-F5344CB8AC3E}">
        <p14:creationId xmlns:p14="http://schemas.microsoft.com/office/powerpoint/2010/main" val="1622407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1295</TotalTime>
  <Words>412</Words>
  <Application>Microsoft Office PowerPoint</Application>
  <PresentationFormat>Widescreen</PresentationFormat>
  <Paragraphs>53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PowerPoint Presentation</vt:lpstr>
      <vt:lpstr>COLOUR </vt:lpstr>
      <vt:lpstr>PowerPoint Presentation</vt:lpstr>
      <vt:lpstr>Textures </vt:lpstr>
      <vt:lpstr>PowerPoint Presentation</vt:lpstr>
      <vt:lpstr>Urban Outfitter Homeware  </vt:lpstr>
      <vt:lpstr>Product Ideas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Chiodi Burton</dc:creator>
  <cp:lastModifiedBy>Chiodi Burton</cp:lastModifiedBy>
  <cp:revision>20</cp:revision>
  <dcterms:created xsi:type="dcterms:W3CDTF">2021-03-03T19:39:47Z</dcterms:created>
  <dcterms:modified xsi:type="dcterms:W3CDTF">2021-03-04T17:15:20Z</dcterms:modified>
</cp:coreProperties>
</file>